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1"/>
  </p:sldMasterIdLst>
  <p:notesMasterIdLst>
    <p:notesMasterId r:id="rId25"/>
  </p:notesMasterIdLst>
  <p:sldIdLst>
    <p:sldId id="342" r:id="rId2"/>
    <p:sldId id="312" r:id="rId3"/>
    <p:sldId id="276" r:id="rId4"/>
    <p:sldId id="343" r:id="rId5"/>
    <p:sldId id="344" r:id="rId6"/>
    <p:sldId id="296" r:id="rId7"/>
    <p:sldId id="347" r:id="rId8"/>
    <p:sldId id="346" r:id="rId9"/>
    <p:sldId id="297" r:id="rId10"/>
    <p:sldId id="298" r:id="rId11"/>
    <p:sldId id="299" r:id="rId12"/>
    <p:sldId id="300" r:id="rId13"/>
    <p:sldId id="308" r:id="rId14"/>
    <p:sldId id="309" r:id="rId15"/>
    <p:sldId id="310" r:id="rId16"/>
    <p:sldId id="301" r:id="rId17"/>
    <p:sldId id="303" r:id="rId18"/>
    <p:sldId id="304" r:id="rId19"/>
    <p:sldId id="307" r:id="rId20"/>
    <p:sldId id="306" r:id="rId21"/>
    <p:sldId id="311" r:id="rId22"/>
    <p:sldId id="294" r:id="rId23"/>
    <p:sldId id="316" r:id="rId24"/>
  </p:sldIdLst>
  <p:sldSz cx="9361488"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949">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50021"/>
    <a:srgbClr val="FF66FF"/>
    <a:srgbClr val="CC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485" autoAdjust="0"/>
    <p:restoredTop sz="94660"/>
  </p:normalViewPr>
  <p:slideViewPr>
    <p:cSldViewPr snapToGrid="0">
      <p:cViewPr varScale="1">
        <p:scale>
          <a:sx n="104" d="100"/>
          <a:sy n="104" d="100"/>
        </p:scale>
        <p:origin x="880" y="192"/>
      </p:cViewPr>
      <p:guideLst>
        <p:guide orient="horz" pos="2160"/>
        <p:guide pos="2949"/>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4D00188-E81C-3A4F-8A94-7D94DFDBABD3}" type="datetimeFigureOut">
              <a:rPr lang="en-US" smtClean="0"/>
              <a:t>8/13/21</a:t>
            </a:fld>
            <a:endParaRPr lang="en-US"/>
          </a:p>
        </p:txBody>
      </p:sp>
      <p:sp>
        <p:nvSpPr>
          <p:cNvPr id="4" name="Slide Image Placeholder 3"/>
          <p:cNvSpPr>
            <a:spLocks noGrp="1" noRot="1" noChangeAspect="1"/>
          </p:cNvSpPr>
          <p:nvPr>
            <p:ph type="sldImg" idx="2"/>
          </p:nvPr>
        </p:nvSpPr>
        <p:spPr>
          <a:xfrm>
            <a:off x="1322388" y="1143000"/>
            <a:ext cx="421322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4B8702D-09A2-2549-A290-0DBECEAD1605}" type="slidenum">
              <a:rPr lang="en-US" smtClean="0"/>
              <a:t>‹#›</a:t>
            </a:fld>
            <a:endParaRPr lang="en-US"/>
          </a:p>
        </p:txBody>
      </p:sp>
    </p:spTree>
    <p:extLst>
      <p:ext uri="{BB962C8B-B14F-4D97-AF65-F5344CB8AC3E}">
        <p14:creationId xmlns:p14="http://schemas.microsoft.com/office/powerpoint/2010/main" val="27371825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28457" y="2386744"/>
            <a:ext cx="7104575" cy="1645920"/>
          </a:xfrm>
          <a:solidFill>
            <a:srgbClr val="FFFFFF"/>
          </a:solidFill>
          <a:ln w="38100">
            <a:solidFill>
              <a:srgbClr val="404040"/>
            </a:solidFill>
          </a:ln>
        </p:spPr>
        <p:txBody>
          <a:bodyPr lIns="274320" rIns="274320" anchor="ctr" anchorCtr="1">
            <a:normAutofit/>
          </a:bodyPr>
          <a:lstStyle>
            <a:lvl1pPr algn="ctr">
              <a:defRPr sz="35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069475" y="4352544"/>
            <a:ext cx="5222540" cy="1239894"/>
          </a:xfrm>
          <a:noFill/>
        </p:spPr>
        <p:txBody>
          <a:bodyPr>
            <a:normAutofit/>
          </a:bodyPr>
          <a:lstStyle>
            <a:lvl1pPr marL="0" indent="0" algn="ctr">
              <a:buNone/>
              <a:defRPr sz="1900">
                <a:solidFill>
                  <a:schemeClr val="tx1">
                    <a:lumMod val="75000"/>
                    <a:lumOff val="25000"/>
                  </a:schemeClr>
                </a:solidFill>
              </a:defRPr>
            </a:lvl1pPr>
            <a:lvl2pPr marL="457200" indent="0" algn="ctr">
              <a:buNone/>
              <a:defRPr sz="19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r>
              <a:rPr lang="en-IN"/>
              <a:t>IIITS: IDA - M2021</a:t>
            </a:r>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E2D238DB-7230-45D0-89A2-1890D4DEDBDF}" type="slidenum">
              <a:rPr lang="en-IN" smtClean="0"/>
              <a:pPr/>
              <a:t>‹#›</a:t>
            </a:fld>
            <a:endParaRPr lang="en-IN"/>
          </a:p>
        </p:txBody>
      </p:sp>
    </p:spTree>
    <p:extLst>
      <p:ext uri="{BB962C8B-B14F-4D97-AF65-F5344CB8AC3E}">
        <p14:creationId xmlns:p14="http://schemas.microsoft.com/office/powerpoint/2010/main" val="9448825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IN"/>
              <a:t>IIITS: IDA - M2021</a:t>
            </a:r>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2D238DB-7230-45D0-89A2-1890D4DEDBDF}" type="slidenum">
              <a:rPr lang="en-IN" smtClean="0"/>
              <a:pPr/>
              <a:t>‹#›</a:t>
            </a:fld>
            <a:endParaRPr lang="en-IN"/>
          </a:p>
        </p:txBody>
      </p:sp>
    </p:spTree>
    <p:extLst>
      <p:ext uri="{BB962C8B-B14F-4D97-AF65-F5344CB8AC3E}">
        <p14:creationId xmlns:p14="http://schemas.microsoft.com/office/powerpoint/2010/main" val="17919838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44193" y="937260"/>
            <a:ext cx="1079034"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644246" y="937260"/>
            <a:ext cx="4828347" cy="498348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IN"/>
              <a:t>IIITS: IDA - M2021</a:t>
            </a:r>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2D238DB-7230-45D0-89A2-1890D4DEDBDF}" type="slidenum">
              <a:rPr lang="en-IN" smtClean="0"/>
              <a:pPr/>
              <a:t>‹#›</a:t>
            </a:fld>
            <a:endParaRPr lang="en-IN"/>
          </a:p>
        </p:txBody>
      </p:sp>
    </p:spTree>
    <p:extLst>
      <p:ext uri="{BB962C8B-B14F-4D97-AF65-F5344CB8AC3E}">
        <p14:creationId xmlns:p14="http://schemas.microsoft.com/office/powerpoint/2010/main" val="4974972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r>
              <a:rPr lang="en-IN"/>
              <a:t>IIITS: IDA - M2021</a:t>
            </a:r>
            <a:endParaRPr lang="en-IN" dirty="0"/>
          </a:p>
        </p:txBody>
      </p:sp>
      <p:sp>
        <p:nvSpPr>
          <p:cNvPr id="8" name="Footer Placeholder 7"/>
          <p:cNvSpPr>
            <a:spLocks noGrp="1"/>
          </p:cNvSpPr>
          <p:nvPr>
            <p:ph type="ftr" sz="quarter" idx="11"/>
          </p:nvPr>
        </p:nvSpPr>
        <p:spPr/>
        <p:txBody>
          <a:bodyPr/>
          <a:lstStyle/>
          <a:p>
            <a:pPr algn="ctr"/>
            <a:endParaRPr lang="en-IN" dirty="0"/>
          </a:p>
        </p:txBody>
      </p:sp>
      <p:sp>
        <p:nvSpPr>
          <p:cNvPr id="9" name="Slide Number Placeholder 8"/>
          <p:cNvSpPr>
            <a:spLocks noGrp="1"/>
          </p:cNvSpPr>
          <p:nvPr>
            <p:ph type="sldNum" sz="quarter" idx="12"/>
          </p:nvPr>
        </p:nvSpPr>
        <p:spPr/>
        <p:txBody>
          <a:bodyPr/>
          <a:lstStyle/>
          <a:p>
            <a:fld id="{E2D238DB-7230-45D0-89A2-1890D4DEDBDF}" type="slidenum">
              <a:rPr lang="en-IN" smtClean="0"/>
              <a:pPr/>
              <a:t>‹#›</a:t>
            </a:fld>
            <a:endParaRPr lang="en-IN" dirty="0"/>
          </a:p>
        </p:txBody>
      </p:sp>
    </p:spTree>
    <p:extLst>
      <p:ext uri="{BB962C8B-B14F-4D97-AF65-F5344CB8AC3E}">
        <p14:creationId xmlns:p14="http://schemas.microsoft.com/office/powerpoint/2010/main" val="38875271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32740" y="2386744"/>
            <a:ext cx="7105369" cy="1645920"/>
          </a:xfrm>
          <a:solidFill>
            <a:srgbClr val="FFFFFF"/>
          </a:solidFill>
          <a:ln w="38100">
            <a:solidFill>
              <a:srgbClr val="404040"/>
            </a:solidFill>
          </a:ln>
        </p:spPr>
        <p:txBody>
          <a:bodyPr lIns="274320" rIns="274320" anchor="ctr" anchorCtr="1">
            <a:normAutofit/>
          </a:bodyPr>
          <a:lstStyle>
            <a:lvl1pPr>
              <a:defRPr sz="35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069475" y="4352465"/>
            <a:ext cx="5222540" cy="1265082"/>
          </a:xfrm>
        </p:spPr>
        <p:txBody>
          <a:bodyPr anchor="t" anchorCtr="1">
            <a:normAutofit/>
          </a:bodyPr>
          <a:lstStyle>
            <a:lvl1pPr marL="0" indent="0">
              <a:buNone/>
              <a:defRPr sz="1900">
                <a:solidFill>
                  <a:schemeClr val="tx1"/>
                </a:solidFill>
              </a:defRPr>
            </a:lvl1pPr>
            <a:lvl2pPr marL="457200" indent="0">
              <a:buNone/>
              <a:defRPr sz="19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7" name="Date Placeholder 6"/>
          <p:cNvSpPr>
            <a:spLocks noGrp="1"/>
          </p:cNvSpPr>
          <p:nvPr>
            <p:ph type="dt" sz="half" idx="10"/>
          </p:nvPr>
        </p:nvSpPr>
        <p:spPr/>
        <p:txBody>
          <a:bodyPr/>
          <a:lstStyle/>
          <a:p>
            <a:r>
              <a:rPr lang="en-IN"/>
              <a:t>IIITS: IDA - M2021</a:t>
            </a:r>
            <a:endParaRPr lang="en-IN" dirty="0"/>
          </a:p>
        </p:txBody>
      </p:sp>
      <p:sp>
        <p:nvSpPr>
          <p:cNvPr id="8" name="Footer Placeholder 7"/>
          <p:cNvSpPr>
            <a:spLocks noGrp="1"/>
          </p:cNvSpPr>
          <p:nvPr>
            <p:ph type="ftr" sz="quarter" idx="11"/>
          </p:nvPr>
        </p:nvSpPr>
        <p:spPr/>
        <p:txBody>
          <a:bodyPr/>
          <a:lstStyle/>
          <a:p>
            <a:pPr algn="ctr"/>
            <a:endParaRPr lang="en-IN" dirty="0"/>
          </a:p>
        </p:txBody>
      </p:sp>
      <p:sp>
        <p:nvSpPr>
          <p:cNvPr id="9" name="Slide Number Placeholder 8"/>
          <p:cNvSpPr>
            <a:spLocks noGrp="1"/>
          </p:cNvSpPr>
          <p:nvPr>
            <p:ph type="sldNum" sz="quarter" idx="12"/>
          </p:nvPr>
        </p:nvSpPr>
        <p:spPr/>
        <p:txBody>
          <a:bodyPr/>
          <a:lstStyle/>
          <a:p>
            <a:fld id="{E2D238DB-7230-45D0-89A2-1890D4DEDBDF}" type="slidenum">
              <a:rPr lang="en-IN" smtClean="0"/>
              <a:pPr/>
              <a:t>‹#›</a:t>
            </a:fld>
            <a:endParaRPr lang="en-IN"/>
          </a:p>
        </p:txBody>
      </p:sp>
    </p:spTree>
    <p:extLst>
      <p:ext uri="{BB962C8B-B14F-4D97-AF65-F5344CB8AC3E}">
        <p14:creationId xmlns:p14="http://schemas.microsoft.com/office/powerpoint/2010/main" val="35949901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28456" y="2638044"/>
            <a:ext cx="3366228" cy="310198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866804" y="2638044"/>
            <a:ext cx="3368780" cy="310198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r>
              <a:rPr lang="en-IN"/>
              <a:t>IIITS: IDA - M2021</a:t>
            </a:r>
          </a:p>
        </p:txBody>
      </p:sp>
      <p:sp>
        <p:nvSpPr>
          <p:cNvPr id="9" name="Footer Placeholder 8"/>
          <p:cNvSpPr>
            <a:spLocks noGrp="1"/>
          </p:cNvSpPr>
          <p:nvPr>
            <p:ph type="ftr" sz="quarter" idx="11"/>
          </p:nvPr>
        </p:nvSpPr>
        <p:spPr/>
        <p:txBody>
          <a:bodyPr/>
          <a:lstStyle/>
          <a:p>
            <a:endParaRPr lang="en-IN"/>
          </a:p>
        </p:txBody>
      </p:sp>
      <p:sp>
        <p:nvSpPr>
          <p:cNvPr id="10" name="Slide Number Placeholder 9"/>
          <p:cNvSpPr>
            <a:spLocks noGrp="1"/>
          </p:cNvSpPr>
          <p:nvPr>
            <p:ph type="sldNum" sz="quarter" idx="12"/>
          </p:nvPr>
        </p:nvSpPr>
        <p:spPr/>
        <p:txBody>
          <a:bodyPr/>
          <a:lstStyle/>
          <a:p>
            <a:fld id="{E2D238DB-7230-45D0-89A2-1890D4DEDBDF}" type="slidenum">
              <a:rPr lang="en-IN" smtClean="0"/>
              <a:pPr/>
              <a:t>‹#›</a:t>
            </a:fld>
            <a:endParaRPr lang="en-IN"/>
          </a:p>
        </p:txBody>
      </p:sp>
    </p:spTree>
    <p:extLst>
      <p:ext uri="{BB962C8B-B14F-4D97-AF65-F5344CB8AC3E}">
        <p14:creationId xmlns:p14="http://schemas.microsoft.com/office/powerpoint/2010/main" val="21803186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128455" y="2313435"/>
            <a:ext cx="3366229" cy="704087"/>
          </a:xfrm>
        </p:spPr>
        <p:txBody>
          <a:bodyPr anchor="b" anchorCtr="1">
            <a:normAutofit/>
          </a:bodyPr>
          <a:lstStyle>
            <a:lvl1pPr marL="0" indent="0" algn="ctr">
              <a:buNone/>
              <a:defRPr sz="1900" b="0" cap="all" spc="1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28455" y="3143250"/>
            <a:ext cx="3366229" cy="259677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4866804" y="3143250"/>
            <a:ext cx="3368780" cy="2596776"/>
          </a:xfrm>
        </p:spPr>
        <p:txBody>
          <a:bodyPr/>
          <a:lstStyle>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4866804" y="2313435"/>
            <a:ext cx="3368780" cy="704087"/>
          </a:xfrm>
        </p:spPr>
        <p:txBody>
          <a:bodyPr anchor="b" anchorCtr="1">
            <a:normAutofit/>
          </a:bodyPr>
          <a:lstStyle>
            <a:lvl1pPr marL="0" indent="0" algn="ctr">
              <a:buNone/>
              <a:defRPr sz="1900" b="0" cap="all" spc="1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7" name="Date Placeholder 6"/>
          <p:cNvSpPr>
            <a:spLocks noGrp="1"/>
          </p:cNvSpPr>
          <p:nvPr>
            <p:ph type="dt" sz="half" idx="10"/>
          </p:nvPr>
        </p:nvSpPr>
        <p:spPr/>
        <p:txBody>
          <a:bodyPr/>
          <a:lstStyle/>
          <a:p>
            <a:r>
              <a:rPr lang="en-IN"/>
              <a:t>IIITS: IDA - M2021</a:t>
            </a:r>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E2D238DB-7230-45D0-89A2-1890D4DEDBDF}" type="slidenum">
              <a:rPr lang="en-IN" smtClean="0"/>
              <a:pPr/>
              <a:t>‹#›</a:t>
            </a:fld>
            <a:endParaRPr lang="en-IN"/>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9741575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r>
              <a:rPr lang="en-IN"/>
              <a:t>IIITS: IDA - M2021</a:t>
            </a:r>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E2D238DB-7230-45D0-89A2-1890D4DEDBDF}" type="slidenum">
              <a:rPr lang="en-IN" smtClean="0"/>
              <a:pPr/>
              <a:t>‹#›</a:t>
            </a:fld>
            <a:endParaRPr lang="en-IN"/>
          </a:p>
        </p:txBody>
      </p:sp>
    </p:spTree>
    <p:extLst>
      <p:ext uri="{BB962C8B-B14F-4D97-AF65-F5344CB8AC3E}">
        <p14:creationId xmlns:p14="http://schemas.microsoft.com/office/powerpoint/2010/main" val="15328434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IN"/>
              <a:t>IIITS: IDA - M2021</a:t>
            </a:r>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E2D238DB-7230-45D0-89A2-1890D4DEDBDF}" type="slidenum">
              <a:rPr lang="en-IN" smtClean="0"/>
              <a:pPr/>
              <a:t>‹#›</a:t>
            </a:fld>
            <a:endParaRPr lang="en-IN"/>
          </a:p>
        </p:txBody>
      </p:sp>
    </p:spTree>
    <p:extLst>
      <p:ext uri="{BB962C8B-B14F-4D97-AF65-F5344CB8AC3E}">
        <p14:creationId xmlns:p14="http://schemas.microsoft.com/office/powerpoint/2010/main" val="4705620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4680744" y="0"/>
            <a:ext cx="4680744"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55942" y="2243830"/>
            <a:ext cx="3368860" cy="1141497"/>
          </a:xfrm>
          <a:solidFill>
            <a:srgbClr val="FFFFFF"/>
          </a:solidFill>
          <a:ln>
            <a:solidFill>
              <a:srgbClr val="404040"/>
            </a:solidFill>
          </a:ln>
        </p:spPr>
        <p:txBody>
          <a:bodyPr anchor="ctr" anchorCtr="1">
            <a:normAutofit/>
          </a:bodyPr>
          <a:lstStyle>
            <a:lvl1pPr>
              <a:defRPr sz="21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5172222" y="804672"/>
            <a:ext cx="3697788"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83491" y="3549918"/>
            <a:ext cx="2913763" cy="2194036"/>
          </a:xfrm>
        </p:spPr>
        <p:txBody>
          <a:bodyPr anchor="t" anchorCtr="1">
            <a:normAutofit/>
          </a:bodyPr>
          <a:lstStyle>
            <a:lvl1pPr marL="0" indent="0" algn="ctr">
              <a:buNone/>
              <a:defRPr sz="1500">
                <a:solidFill>
                  <a:schemeClr val="tx1">
                    <a:lumMod val="85000"/>
                    <a:lumOff val="1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9" name="Date Placeholder 8"/>
          <p:cNvSpPr>
            <a:spLocks noGrp="1"/>
          </p:cNvSpPr>
          <p:nvPr>
            <p:ph type="dt" sz="half" idx="10"/>
          </p:nvPr>
        </p:nvSpPr>
        <p:spPr/>
        <p:txBody>
          <a:bodyPr/>
          <a:lstStyle/>
          <a:p>
            <a:r>
              <a:rPr lang="en-IN"/>
              <a:t>IIITS: IDA - M2021</a:t>
            </a:r>
          </a:p>
        </p:txBody>
      </p:sp>
      <p:sp>
        <p:nvSpPr>
          <p:cNvPr id="10" name="Footer Placeholder 9"/>
          <p:cNvSpPr>
            <a:spLocks noGrp="1"/>
          </p:cNvSpPr>
          <p:nvPr>
            <p:ph type="ftr" sz="quarter" idx="11"/>
          </p:nvPr>
        </p:nvSpPr>
        <p:spPr>
          <a:xfrm>
            <a:off x="655942" y="6236208"/>
            <a:ext cx="3896932" cy="320040"/>
          </a:xfrm>
        </p:spPr>
        <p:txBody>
          <a:bodyPr>
            <a:normAutofit/>
          </a:bodyPr>
          <a:lstStyle>
            <a:lvl1pPr>
              <a:defRPr>
                <a:solidFill>
                  <a:schemeClr val="tx1">
                    <a:alpha val="70000"/>
                  </a:schemeClr>
                </a:solidFill>
              </a:defRPr>
            </a:lvl1pPr>
          </a:lstStyle>
          <a:p>
            <a:endParaRPr lang="en-IN"/>
          </a:p>
        </p:txBody>
      </p:sp>
      <p:sp>
        <p:nvSpPr>
          <p:cNvPr id="11" name="Slide Number Placeholder 10"/>
          <p:cNvSpPr>
            <a:spLocks noGrp="1"/>
          </p:cNvSpPr>
          <p:nvPr>
            <p:ph type="sldNum" sz="quarter" idx="12"/>
          </p:nvPr>
        </p:nvSpPr>
        <p:spPr/>
        <p:txBody>
          <a:bodyPr/>
          <a:lstStyle/>
          <a:p>
            <a:fld id="{E2D238DB-7230-45D0-89A2-1890D4DEDBDF}" type="slidenum">
              <a:rPr lang="en-IN" smtClean="0"/>
              <a:pPr/>
              <a:t>‹#›</a:t>
            </a:fld>
            <a:endParaRPr lang="en-IN"/>
          </a:p>
        </p:txBody>
      </p:sp>
    </p:spTree>
    <p:extLst>
      <p:ext uri="{BB962C8B-B14F-4D97-AF65-F5344CB8AC3E}">
        <p14:creationId xmlns:p14="http://schemas.microsoft.com/office/powerpoint/2010/main" val="845548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55304" y="2243828"/>
            <a:ext cx="3370136" cy="1143000"/>
          </a:xfrm>
          <a:solidFill>
            <a:srgbClr val="FFFFFF"/>
          </a:solidFill>
          <a:ln>
            <a:solidFill>
              <a:srgbClr val="262626"/>
            </a:solidFill>
          </a:ln>
        </p:spPr>
        <p:txBody>
          <a:bodyPr anchor="ctr" anchorCtr="1">
            <a:noAutofit/>
          </a:bodyPr>
          <a:lstStyle>
            <a:lvl1pPr>
              <a:defRPr sz="21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680744" y="0"/>
            <a:ext cx="4685426" cy="6858000"/>
          </a:xfrm>
          <a:solidFill>
            <a:schemeClr val="bg1"/>
          </a:solidFill>
        </p:spPr>
        <p:txBody>
          <a:bodyPr anchor="t"/>
          <a:lstStyle>
            <a:lvl1pPr marL="0" indent="0">
              <a:buNone/>
              <a:defRPr sz="3200">
                <a:solidFill>
                  <a:schemeClr val="tx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83491" y="3549920"/>
            <a:ext cx="2913763" cy="2194037"/>
          </a:xfrm>
        </p:spPr>
        <p:txBody>
          <a:bodyPr anchor="t" anchorCtr="1">
            <a:normAutofit/>
          </a:bodyPr>
          <a:lstStyle>
            <a:lvl1pPr marL="0" indent="0" algn="ctr">
              <a:buNone/>
              <a:defRPr sz="1500">
                <a:solidFill>
                  <a:schemeClr val="tx1">
                    <a:lumMod val="85000"/>
                    <a:lumOff val="1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r>
              <a:rPr lang="en-IN"/>
              <a:t>IIITS: IDA - M2021</a:t>
            </a:r>
          </a:p>
        </p:txBody>
      </p:sp>
      <p:sp>
        <p:nvSpPr>
          <p:cNvPr id="9" name="Footer Placeholder 8"/>
          <p:cNvSpPr>
            <a:spLocks noGrp="1"/>
          </p:cNvSpPr>
          <p:nvPr>
            <p:ph type="ftr" sz="quarter" idx="11"/>
          </p:nvPr>
        </p:nvSpPr>
        <p:spPr>
          <a:xfrm>
            <a:off x="655304" y="6236208"/>
            <a:ext cx="3894379" cy="320040"/>
          </a:xfrm>
        </p:spPr>
        <p:txBody>
          <a:bodyPr>
            <a:normAutofit/>
          </a:bodyPr>
          <a:lstStyle>
            <a:lvl1pPr>
              <a:defRPr>
                <a:solidFill>
                  <a:schemeClr val="tx1">
                    <a:alpha val="70000"/>
                  </a:schemeClr>
                </a:solidFill>
              </a:defRPr>
            </a:lvl1pPr>
          </a:lstStyle>
          <a:p>
            <a:endParaRPr lang="en-IN"/>
          </a:p>
        </p:txBody>
      </p:sp>
      <p:sp>
        <p:nvSpPr>
          <p:cNvPr id="10" name="Slide Number Placeholder 9"/>
          <p:cNvSpPr>
            <a:spLocks noGrp="1"/>
          </p:cNvSpPr>
          <p:nvPr>
            <p:ph type="sldNum" sz="quarter" idx="12"/>
          </p:nvPr>
        </p:nvSpPr>
        <p:spPr/>
        <p:txBody>
          <a:bodyPr/>
          <a:lstStyle/>
          <a:p>
            <a:fld id="{E2D238DB-7230-45D0-89A2-1890D4DEDBDF}" type="slidenum">
              <a:rPr lang="en-IN" smtClean="0"/>
              <a:pPr/>
              <a:t>‹#›</a:t>
            </a:fld>
            <a:endParaRPr lang="en-IN"/>
          </a:p>
        </p:txBody>
      </p:sp>
    </p:spTree>
    <p:extLst>
      <p:ext uri="{BB962C8B-B14F-4D97-AF65-F5344CB8AC3E}">
        <p14:creationId xmlns:p14="http://schemas.microsoft.com/office/powerpoint/2010/main" val="36164287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644245" y="964692"/>
            <a:ext cx="6078983" cy="1188720"/>
          </a:xfrm>
          <a:prstGeom prst="rect">
            <a:avLst/>
          </a:prstGeom>
          <a:solidFill>
            <a:schemeClr val="bg1"/>
          </a:solidFill>
          <a:ln w="31750" cap="sq">
            <a:solidFill>
              <a:schemeClr val="tx1">
                <a:lumMod val="75000"/>
                <a:lumOff val="25000"/>
              </a:schemeClr>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644245" y="2638046"/>
            <a:ext cx="6078983" cy="310198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121151" y="6238816"/>
            <a:ext cx="2114433" cy="323968"/>
          </a:xfrm>
          <a:prstGeom prst="rect">
            <a:avLst/>
          </a:prstGeom>
        </p:spPr>
        <p:txBody>
          <a:bodyPr vert="horz" lIns="91440" tIns="45720" rIns="91440" bIns="45720" rtlCol="0" anchor="ctr"/>
          <a:lstStyle>
            <a:lvl1pPr algn="r">
              <a:defRPr sz="1000">
                <a:solidFill>
                  <a:schemeClr val="tx1">
                    <a:alpha val="70000"/>
                  </a:schemeClr>
                </a:solidFill>
              </a:defRPr>
            </a:lvl1pPr>
          </a:lstStyle>
          <a:p>
            <a:r>
              <a:rPr lang="en-IN"/>
              <a:t>IIITS: IDA - M2021</a:t>
            </a:r>
          </a:p>
        </p:txBody>
      </p:sp>
      <p:sp>
        <p:nvSpPr>
          <p:cNvPr id="5" name="Footer Placeholder 4"/>
          <p:cNvSpPr>
            <a:spLocks noGrp="1"/>
          </p:cNvSpPr>
          <p:nvPr>
            <p:ph type="ftr" sz="quarter" idx="3"/>
          </p:nvPr>
        </p:nvSpPr>
        <p:spPr>
          <a:xfrm>
            <a:off x="1128456" y="6236208"/>
            <a:ext cx="4665043" cy="320040"/>
          </a:xfrm>
          <a:prstGeom prst="rect">
            <a:avLst/>
          </a:prstGeom>
        </p:spPr>
        <p:txBody>
          <a:bodyPr vert="horz" lIns="91440" tIns="45720" rIns="91440" bIns="45720" rtlCol="0" anchor="ctr"/>
          <a:lstStyle>
            <a:lvl1pPr algn="l">
              <a:defRPr sz="1000">
                <a:solidFill>
                  <a:schemeClr val="tx1">
                    <a:alpha val="70000"/>
                  </a:schemeClr>
                </a:solidFill>
              </a:defRPr>
            </a:lvl1pPr>
          </a:lstStyle>
          <a:p>
            <a:endParaRPr lang="en-IN"/>
          </a:p>
        </p:txBody>
      </p:sp>
      <p:sp>
        <p:nvSpPr>
          <p:cNvPr id="6" name="Slide Number Placeholder 5"/>
          <p:cNvSpPr>
            <a:spLocks noGrp="1"/>
          </p:cNvSpPr>
          <p:nvPr>
            <p:ph type="sldNum" sz="quarter" idx="4"/>
          </p:nvPr>
        </p:nvSpPr>
        <p:spPr>
          <a:xfrm>
            <a:off x="8436101" y="6217920"/>
            <a:ext cx="374460" cy="365760"/>
          </a:xfrm>
          <a:prstGeom prst="ellipse">
            <a:avLst/>
          </a:prstGeom>
          <a:solidFill>
            <a:srgbClr val="1D1D1D">
              <a:alpha val="69804"/>
            </a:srgbClr>
          </a:solidFill>
        </p:spPr>
        <p:txBody>
          <a:bodyPr vert="horz" lIns="18288" tIns="45720" rIns="18288" bIns="45720" rtlCol="0" anchor="ctr">
            <a:noAutofit/>
          </a:bodyPr>
          <a:lstStyle>
            <a:lvl1pPr algn="ctr">
              <a:defRPr sz="1100" spc="0" baseline="0">
                <a:solidFill>
                  <a:srgbClr val="FFFFFF"/>
                </a:solidFill>
              </a:defRPr>
            </a:lvl1pPr>
          </a:lstStyle>
          <a:p>
            <a:fld id="{E2D238DB-7230-45D0-89A2-1890D4DEDBDF}" type="slidenum">
              <a:rPr lang="en-IN" smtClean="0"/>
              <a:pPr/>
              <a:t>‹#›</a:t>
            </a:fld>
            <a:endParaRPr lang="en-IN"/>
          </a:p>
        </p:txBody>
      </p:sp>
    </p:spTree>
    <p:extLst>
      <p:ext uri="{BB962C8B-B14F-4D97-AF65-F5344CB8AC3E}">
        <p14:creationId xmlns:p14="http://schemas.microsoft.com/office/powerpoint/2010/main" val="1833458637"/>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p:hf hdr="0" ftr="0"/>
  <p:txStyles>
    <p:titleStyle>
      <a:lvl1pPr algn="ctr" defTabSz="914400" rtl="0" eaLnBrk="1" latinLnBrk="0" hangingPunct="1">
        <a:lnSpc>
          <a:spcPct val="90000"/>
        </a:lnSpc>
        <a:spcBef>
          <a:spcPct val="0"/>
        </a:spcBef>
        <a:buNone/>
        <a:defRPr sz="2600" kern="1200" cap="all" spc="200" baseline="0">
          <a:solidFill>
            <a:schemeClr val="tx1">
              <a:lumMod val="85000"/>
              <a:lumOff val="15000"/>
            </a:schemeClr>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44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59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28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64320" y="1628801"/>
            <a:ext cx="7772400" cy="1109985"/>
          </a:xfrm>
        </p:spPr>
        <p:txBody>
          <a:bodyPr>
            <a:normAutofit fontScale="90000"/>
          </a:bodyPr>
          <a:lstStyle/>
          <a:p>
            <a:r>
              <a:rPr lang="en-US" dirty="0">
                <a:solidFill>
                  <a:srgbClr val="6C0000"/>
                </a:solidFill>
                <a:latin typeface="Times New Roman" pitchFamily="18" charset="0"/>
                <a:cs typeface="Times New Roman" pitchFamily="18" charset="0"/>
              </a:rPr>
              <a:t>Introduction to </a:t>
            </a:r>
            <a:br>
              <a:rPr lang="en-US" dirty="0">
                <a:solidFill>
                  <a:srgbClr val="6C0000"/>
                </a:solidFill>
                <a:latin typeface="Times New Roman" pitchFamily="18" charset="0"/>
                <a:cs typeface="Times New Roman" pitchFamily="18" charset="0"/>
              </a:rPr>
            </a:br>
            <a:r>
              <a:rPr lang="en-US" dirty="0">
                <a:solidFill>
                  <a:srgbClr val="6C0000"/>
                </a:solidFill>
                <a:latin typeface="Times New Roman" pitchFamily="18" charset="0"/>
                <a:cs typeface="Times New Roman" pitchFamily="18" charset="0"/>
              </a:rPr>
              <a:t>Data Analytics</a:t>
            </a:r>
            <a:endParaRPr lang="en-IN" dirty="0">
              <a:solidFill>
                <a:srgbClr val="002060"/>
              </a:solidFill>
              <a:latin typeface="Times New Roman" pitchFamily="18" charset="0"/>
              <a:cs typeface="Times New Roman" pitchFamily="18" charset="0"/>
            </a:endParaRPr>
          </a:p>
        </p:txBody>
      </p:sp>
      <p:sp>
        <p:nvSpPr>
          <p:cNvPr id="3" name="Subtitle 2"/>
          <p:cNvSpPr>
            <a:spLocks noGrp="1"/>
          </p:cNvSpPr>
          <p:nvPr>
            <p:ph type="subTitle" idx="1"/>
          </p:nvPr>
        </p:nvSpPr>
        <p:spPr>
          <a:xfrm>
            <a:off x="823172" y="4437112"/>
            <a:ext cx="7854696" cy="1752600"/>
          </a:xfrm>
        </p:spPr>
        <p:txBody>
          <a:bodyPr>
            <a:normAutofit/>
          </a:bodyPr>
          <a:lstStyle/>
          <a:p>
            <a:r>
              <a:rPr lang="en-US" sz="2400" b="1" dirty="0">
                <a:solidFill>
                  <a:schemeClr val="tx1"/>
                </a:solidFill>
              </a:rPr>
              <a:t>Dr. Sreeja S R</a:t>
            </a:r>
          </a:p>
          <a:p>
            <a:r>
              <a:rPr lang="en-US" sz="2000" i="1" dirty="0">
                <a:solidFill>
                  <a:schemeClr val="tx1"/>
                </a:solidFill>
              </a:rPr>
              <a:t>Assistant Professor</a:t>
            </a:r>
          </a:p>
          <a:p>
            <a:pPr defTabSz="449263" eaLnBrk="0" fontAlgn="base" hangingPunct="0">
              <a:spcBef>
                <a:spcPct val="0"/>
              </a:spcBef>
              <a:spcAft>
                <a:spcPct val="0"/>
              </a:spcAft>
              <a:buClrTx/>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altLang="en-US" sz="2400" b="1" dirty="0">
                <a:solidFill>
                  <a:srgbClr val="000000"/>
                </a:solidFill>
                <a:latin typeface="Garamond" panose="02020404030301010803" pitchFamily="18" charset="0"/>
                <a:ea typeface="Noto Sans CJK SC" charset="-122"/>
              </a:rPr>
              <a:t>Indian Institute of Information Technology </a:t>
            </a:r>
          </a:p>
          <a:p>
            <a:pPr defTabSz="449263" eaLnBrk="0" fontAlgn="base" hangingPunct="0">
              <a:spcBef>
                <a:spcPct val="0"/>
              </a:spcBef>
              <a:spcAft>
                <a:spcPct val="0"/>
              </a:spcAft>
              <a:buClrTx/>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altLang="en-US" sz="2400" b="1" dirty="0">
                <a:solidFill>
                  <a:srgbClr val="000000"/>
                </a:solidFill>
                <a:latin typeface="Garamond" panose="02020404030301010803" pitchFamily="18" charset="0"/>
                <a:ea typeface="Noto Sans CJK SC" charset="-122"/>
              </a:rPr>
              <a:t>IIIT Sri City </a:t>
            </a:r>
          </a:p>
        </p:txBody>
      </p:sp>
      <p:sp>
        <p:nvSpPr>
          <p:cNvPr id="4" name="Subtitle 2"/>
          <p:cNvSpPr txBox="1">
            <a:spLocks/>
          </p:cNvSpPr>
          <p:nvPr/>
        </p:nvSpPr>
        <p:spPr>
          <a:xfrm>
            <a:off x="800696" y="2996952"/>
            <a:ext cx="7854696" cy="1752600"/>
          </a:xfrm>
          <a:prstGeom prst="rect">
            <a:avLst/>
          </a:prstGeom>
        </p:spPr>
        <p:txBody>
          <a:bodyPr vert="horz" lIns="0" rIns="18288">
            <a:normAutofit/>
          </a:bodyPr>
          <a:lstStyle>
            <a:lvl1pPr marL="0" marR="45720" indent="0" algn="r" rtl="0" eaLnBrk="1" latinLnBrk="0" hangingPunct="1">
              <a:spcBef>
                <a:spcPct val="20000"/>
              </a:spcBef>
              <a:buClr>
                <a:schemeClr val="accent3"/>
              </a:buClr>
              <a:buSzPct val="95000"/>
              <a:buFont typeface="Wingdings 2"/>
              <a:buNone/>
              <a:defRPr kumimoji="0" sz="2600" kern="1200">
                <a:solidFill>
                  <a:schemeClr val="tx1"/>
                </a:solidFill>
                <a:latin typeface="+mn-lt"/>
                <a:ea typeface="+mn-ea"/>
                <a:cs typeface="+mn-cs"/>
              </a:defRPr>
            </a:lvl1pPr>
            <a:lvl2pPr marL="457200" indent="0" algn="ctr" rtl="0" eaLnBrk="1" latinLnBrk="0" hangingPunct="1">
              <a:spcBef>
                <a:spcPct val="20000"/>
              </a:spcBef>
              <a:buClr>
                <a:schemeClr val="accent1"/>
              </a:buClr>
              <a:buSzPct val="85000"/>
              <a:buFont typeface="Wingdings 2"/>
              <a:buNone/>
              <a:defRPr kumimoji="0" sz="2400" kern="1200">
                <a:solidFill>
                  <a:schemeClr val="tx1"/>
                </a:solidFill>
                <a:latin typeface="+mn-lt"/>
                <a:ea typeface="+mn-ea"/>
                <a:cs typeface="+mn-cs"/>
              </a:defRPr>
            </a:lvl2pPr>
            <a:lvl3pPr marL="914400" indent="0" algn="ctr" rtl="0" eaLnBrk="1" latinLnBrk="0" hangingPunct="1">
              <a:spcBef>
                <a:spcPct val="20000"/>
              </a:spcBef>
              <a:buClr>
                <a:schemeClr val="accent2"/>
              </a:buClr>
              <a:buSzPct val="70000"/>
              <a:buFont typeface="Wingdings 2"/>
              <a:buNone/>
              <a:defRPr kumimoji="0" sz="2100" kern="1200">
                <a:solidFill>
                  <a:schemeClr val="tx1"/>
                </a:solidFill>
                <a:latin typeface="+mn-lt"/>
                <a:ea typeface="+mn-ea"/>
                <a:cs typeface="+mn-cs"/>
              </a:defRPr>
            </a:lvl3pPr>
            <a:lvl4pPr marL="1371600" indent="0" algn="ctr" rtl="0" eaLnBrk="1" latinLnBrk="0" hangingPunct="1">
              <a:spcBef>
                <a:spcPct val="20000"/>
              </a:spcBef>
              <a:buClr>
                <a:schemeClr val="accent3"/>
              </a:buClr>
              <a:buSzPct val="65000"/>
              <a:buFont typeface="Wingdings 2"/>
              <a:buNone/>
              <a:defRPr kumimoji="0" sz="2000" kern="1200">
                <a:solidFill>
                  <a:schemeClr val="tx1"/>
                </a:solidFill>
                <a:latin typeface="+mn-lt"/>
                <a:ea typeface="+mn-ea"/>
                <a:cs typeface="+mn-cs"/>
              </a:defRPr>
            </a:lvl4pPr>
            <a:lvl5pPr marL="1828800" indent="0" algn="ctr" rtl="0" eaLnBrk="1" latinLnBrk="0" hangingPunct="1">
              <a:spcBef>
                <a:spcPct val="20000"/>
              </a:spcBef>
              <a:buClr>
                <a:schemeClr val="accent4"/>
              </a:buClr>
              <a:buSzPct val="65000"/>
              <a:buFont typeface="Wingdings 2"/>
              <a:buNone/>
              <a:defRPr kumimoji="0" sz="2000" kern="1200">
                <a:solidFill>
                  <a:schemeClr val="tx1"/>
                </a:solidFill>
                <a:latin typeface="+mn-lt"/>
                <a:ea typeface="+mn-ea"/>
                <a:cs typeface="+mn-cs"/>
              </a:defRPr>
            </a:lvl5pPr>
            <a:lvl6pPr marL="2286000" indent="0" algn="ctr" rtl="0" eaLnBrk="1" latinLnBrk="0" hangingPunct="1">
              <a:spcBef>
                <a:spcPct val="20000"/>
              </a:spcBef>
              <a:buClr>
                <a:schemeClr val="accent5"/>
              </a:buClr>
              <a:buSzPct val="80000"/>
              <a:buFont typeface="Wingdings 2"/>
              <a:buNone/>
              <a:defRPr kumimoji="0" sz="1800" kern="1200">
                <a:solidFill>
                  <a:schemeClr val="tx1"/>
                </a:solidFill>
                <a:latin typeface="+mn-lt"/>
                <a:ea typeface="+mn-ea"/>
                <a:cs typeface="+mn-cs"/>
              </a:defRPr>
            </a:lvl6pPr>
            <a:lvl7pPr marL="2743200" indent="0" algn="ctr" rtl="0" eaLnBrk="1" latinLnBrk="0" hangingPunct="1">
              <a:spcBef>
                <a:spcPct val="20000"/>
              </a:spcBef>
              <a:buClr>
                <a:schemeClr val="accent6"/>
              </a:buClr>
              <a:buSzPct val="80000"/>
              <a:buFont typeface="Wingdings 2"/>
              <a:buNone/>
              <a:defRPr kumimoji="0" sz="1600" kern="1200" baseline="0">
                <a:solidFill>
                  <a:schemeClr val="tx1"/>
                </a:solidFill>
                <a:latin typeface="+mn-lt"/>
                <a:ea typeface="+mn-ea"/>
                <a:cs typeface="+mn-cs"/>
              </a:defRPr>
            </a:lvl7pPr>
            <a:lvl8pPr marL="3200400" indent="0" algn="ctr" rtl="0" eaLnBrk="1" latinLnBrk="0" hangingPunct="1">
              <a:spcBef>
                <a:spcPct val="20000"/>
              </a:spcBef>
              <a:buClr>
                <a:schemeClr val="tx2"/>
              </a:buClr>
              <a:buNone/>
              <a:defRPr kumimoji="0" sz="1600" kern="1200">
                <a:solidFill>
                  <a:schemeClr val="tx1"/>
                </a:solidFill>
                <a:latin typeface="+mn-lt"/>
                <a:ea typeface="+mn-ea"/>
                <a:cs typeface="+mn-cs"/>
              </a:defRPr>
            </a:lvl8pPr>
            <a:lvl9pPr marL="3657600" indent="0" algn="ctr" rtl="0" eaLnBrk="1" latinLnBrk="0" hangingPunct="1">
              <a:spcBef>
                <a:spcPct val="20000"/>
              </a:spcBef>
              <a:buClr>
                <a:schemeClr val="tx2"/>
              </a:buClr>
              <a:buFontTx/>
              <a:buNone/>
              <a:defRPr kumimoji="0" sz="1400" kern="1200" baseline="0">
                <a:solidFill>
                  <a:schemeClr val="tx1"/>
                </a:solidFill>
                <a:latin typeface="+mn-lt"/>
                <a:ea typeface="+mn-ea"/>
                <a:cs typeface="+mn-cs"/>
              </a:defRPr>
            </a:lvl9pPr>
          </a:lstStyle>
          <a:p>
            <a:pPr algn="l">
              <a:buClr>
                <a:srgbClr val="C96731"/>
              </a:buClr>
            </a:pPr>
            <a:r>
              <a:rPr lang="en-US" sz="2400" b="1" i="1" dirty="0">
                <a:solidFill>
                  <a:srgbClr val="000000">
                    <a:lumMod val="65000"/>
                    <a:lumOff val="35000"/>
                  </a:srgbClr>
                </a:solidFill>
                <a:latin typeface="Gill Sans MT" panose="020B0502020104020203"/>
              </a:rPr>
              <a:t>Class #3</a:t>
            </a:r>
          </a:p>
          <a:p>
            <a:pPr algn="l">
              <a:buClr>
                <a:srgbClr val="C96731"/>
              </a:buClr>
            </a:pPr>
            <a:r>
              <a:rPr lang="en-US" sz="2800" b="1" dirty="0">
                <a:solidFill>
                  <a:srgbClr val="000000">
                    <a:lumMod val="65000"/>
                    <a:lumOff val="35000"/>
                  </a:srgbClr>
                </a:solidFill>
                <a:latin typeface="Gill Sans MT" panose="020B0502020104020203"/>
              </a:rPr>
              <a:t>Multidimensional Data</a:t>
            </a:r>
            <a:endParaRPr lang="en-IN" sz="2800" b="1" dirty="0">
              <a:solidFill>
                <a:srgbClr val="000000">
                  <a:lumMod val="65000"/>
                  <a:lumOff val="35000"/>
                </a:srgbClr>
              </a:solidFill>
              <a:latin typeface="Gill Sans MT" panose="020B0502020104020203"/>
            </a:endParaRPr>
          </a:p>
        </p:txBody>
      </p:sp>
      <p:pic>
        <p:nvPicPr>
          <p:cNvPr id="5" name="Picture 1">
            <a:extLst>
              <a:ext uri="{FF2B5EF4-FFF2-40B4-BE49-F238E27FC236}">
                <a16:creationId xmlns:a16="http://schemas.microsoft.com/office/drawing/2014/main" id="{04D23BAF-DB54-C046-9F10-D252415BD0D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745" y="1"/>
            <a:ext cx="1547663" cy="15168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Date Placeholder 5">
            <a:extLst>
              <a:ext uri="{FF2B5EF4-FFF2-40B4-BE49-F238E27FC236}">
                <a16:creationId xmlns:a16="http://schemas.microsoft.com/office/drawing/2014/main" id="{77D2E4A3-DB02-0643-B099-E9052890A3A3}"/>
              </a:ext>
            </a:extLst>
          </p:cNvPr>
          <p:cNvSpPr>
            <a:spLocks noGrp="1"/>
          </p:cNvSpPr>
          <p:nvPr>
            <p:ph type="dt" sz="half" idx="10"/>
          </p:nvPr>
        </p:nvSpPr>
        <p:spPr/>
        <p:txBody>
          <a:bodyPr/>
          <a:lstStyle/>
          <a:p>
            <a:r>
              <a:rPr lang="en-IN"/>
              <a:t>IIITS: IDA - M2021</a:t>
            </a:r>
          </a:p>
        </p:txBody>
      </p:sp>
      <p:sp>
        <p:nvSpPr>
          <p:cNvPr id="7" name="Slide Number Placeholder 6">
            <a:extLst>
              <a:ext uri="{FF2B5EF4-FFF2-40B4-BE49-F238E27FC236}">
                <a16:creationId xmlns:a16="http://schemas.microsoft.com/office/drawing/2014/main" id="{83CD6E09-BDD2-E34C-8BEE-17C007AC829D}"/>
              </a:ext>
            </a:extLst>
          </p:cNvPr>
          <p:cNvSpPr>
            <a:spLocks noGrp="1"/>
          </p:cNvSpPr>
          <p:nvPr>
            <p:ph type="sldNum" sz="quarter" idx="12"/>
          </p:nvPr>
        </p:nvSpPr>
        <p:spPr/>
        <p:txBody>
          <a:bodyPr/>
          <a:lstStyle/>
          <a:p>
            <a:fld id="{E2D238DB-7230-45D0-89A2-1890D4DEDBDF}" type="slidenum">
              <a:rPr lang="en-IN" smtClean="0"/>
              <a:pPr/>
              <a:t>1</a:t>
            </a:fld>
            <a:endParaRPr lang="en-IN"/>
          </a:p>
        </p:txBody>
      </p:sp>
    </p:spTree>
    <p:extLst>
      <p:ext uri="{BB962C8B-B14F-4D97-AF65-F5344CB8AC3E}">
        <p14:creationId xmlns:p14="http://schemas.microsoft.com/office/powerpoint/2010/main" val="14753157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4948" y="260649"/>
            <a:ext cx="8425339" cy="665784"/>
          </a:xfrm>
        </p:spPr>
        <p:txBody>
          <a:bodyPr>
            <a:normAutofit fontScale="90000"/>
          </a:bodyPr>
          <a:lstStyle/>
          <a:p>
            <a:r>
              <a:rPr lang="en-US" sz="2800" dirty="0">
                <a:solidFill>
                  <a:srgbClr val="A50021"/>
                </a:solidFill>
                <a:latin typeface="Times New Roman" pitchFamily="18" charset="0"/>
                <a:cs typeface="Times New Roman" pitchFamily="18" charset="0"/>
              </a:rPr>
              <a:t>2-D view of rainfall data </a:t>
            </a:r>
            <a:endParaRPr lang="en-IN" sz="2800" dirty="0">
              <a:solidFill>
                <a:srgbClr val="A50021"/>
              </a:solidFill>
              <a:latin typeface="Times New Roman" pitchFamily="18" charset="0"/>
              <a:cs typeface="Times New Roman" pitchFamily="18" charset="0"/>
            </a:endParaRPr>
          </a:p>
        </p:txBody>
      </p:sp>
      <p:sp>
        <p:nvSpPr>
          <p:cNvPr id="5" name="Content Placeholder 4"/>
          <p:cNvSpPr>
            <a:spLocks noGrp="1"/>
          </p:cNvSpPr>
          <p:nvPr>
            <p:ph idx="1"/>
          </p:nvPr>
        </p:nvSpPr>
        <p:spPr>
          <a:xfrm>
            <a:off x="564331" y="4465805"/>
            <a:ext cx="8425339" cy="1501140"/>
          </a:xfrm>
        </p:spPr>
        <p:txBody>
          <a:bodyPr/>
          <a:lstStyle/>
          <a:p>
            <a:r>
              <a:rPr lang="en-US" dirty="0"/>
              <a:t>In this 2-D representation, the rainfall for “North-East” region  are shown with respect to different months for a period of years</a:t>
            </a:r>
            <a:endParaRPr lang="en-IN" dirty="0"/>
          </a:p>
        </p:txBody>
      </p:sp>
      <p:sp>
        <p:nvSpPr>
          <p:cNvPr id="4" name="Date Placeholder 3"/>
          <p:cNvSpPr>
            <a:spLocks noGrp="1"/>
          </p:cNvSpPr>
          <p:nvPr>
            <p:ph type="dt" sz="half" idx="10"/>
          </p:nvPr>
        </p:nvSpPr>
        <p:spPr/>
        <p:txBody>
          <a:bodyPr/>
          <a:lstStyle/>
          <a:p>
            <a:r>
              <a:rPr lang="en-IN">
                <a:solidFill>
                  <a:srgbClr val="04617B">
                    <a:shade val="90000"/>
                  </a:srgbClr>
                </a:solidFill>
              </a:rPr>
              <a:t>IIITS: IDA - M2021</a:t>
            </a:r>
            <a:endParaRPr lang="en-IN" dirty="0">
              <a:solidFill>
                <a:srgbClr val="04617B">
                  <a:shade val="90000"/>
                </a:srgbClr>
              </a:solidFill>
            </a:endParaRP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chemeClr val="bg1"/>
                </a:solidFill>
              </a:rPr>
              <a:pPr/>
              <a:t>10</a:t>
            </a:fld>
            <a:endParaRPr lang="en-IN" dirty="0">
              <a:solidFill>
                <a:schemeClr val="bg1"/>
              </a:solidFill>
            </a:endParaRP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15150" y="1177290"/>
            <a:ext cx="5022215" cy="30166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68854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4948" y="260648"/>
            <a:ext cx="8425339" cy="569531"/>
          </a:xfrm>
        </p:spPr>
        <p:txBody>
          <a:bodyPr>
            <a:noAutofit/>
          </a:bodyPr>
          <a:lstStyle/>
          <a:p>
            <a:r>
              <a:rPr lang="en-US" sz="2800" dirty="0">
                <a:solidFill>
                  <a:srgbClr val="A50021"/>
                </a:solidFill>
                <a:latin typeface="Times New Roman" pitchFamily="18" charset="0"/>
                <a:cs typeface="Times New Roman" pitchFamily="18" charset="0"/>
              </a:rPr>
              <a:t>3-D view of rainfall data </a:t>
            </a:r>
            <a:endParaRPr lang="en-IN" sz="2800" dirty="0">
              <a:solidFill>
                <a:srgbClr val="A50021"/>
              </a:solidFill>
              <a:latin typeface="Times New Roman" pitchFamily="18" charset="0"/>
              <a:cs typeface="Times New Roman" pitchFamily="18" charset="0"/>
            </a:endParaRPr>
          </a:p>
        </p:txBody>
      </p:sp>
      <p:sp>
        <p:nvSpPr>
          <p:cNvPr id="5" name="Content Placeholder 4"/>
          <p:cNvSpPr>
            <a:spLocks noGrp="1"/>
          </p:cNvSpPr>
          <p:nvPr>
            <p:ph idx="1"/>
          </p:nvPr>
        </p:nvSpPr>
        <p:spPr>
          <a:xfrm>
            <a:off x="399498" y="1684020"/>
            <a:ext cx="8425339" cy="1501140"/>
          </a:xfrm>
        </p:spPr>
        <p:txBody>
          <a:bodyPr/>
          <a:lstStyle/>
          <a:p>
            <a:r>
              <a:rPr lang="en-US" dirty="0"/>
              <a:t>Suppose, we want to represent data according to times (Year, Month) as well as regions of a country say East, West, North, North-East, etc. </a:t>
            </a:r>
            <a:endParaRPr lang="en-IN" dirty="0"/>
          </a:p>
        </p:txBody>
      </p:sp>
      <p:sp>
        <p:nvSpPr>
          <p:cNvPr id="4" name="Date Placeholder 3"/>
          <p:cNvSpPr>
            <a:spLocks noGrp="1"/>
          </p:cNvSpPr>
          <p:nvPr>
            <p:ph type="dt" sz="half" idx="10"/>
          </p:nvPr>
        </p:nvSpPr>
        <p:spPr/>
        <p:txBody>
          <a:bodyPr/>
          <a:lstStyle/>
          <a:p>
            <a:r>
              <a:rPr lang="en-IN">
                <a:solidFill>
                  <a:srgbClr val="04617B">
                    <a:shade val="90000"/>
                  </a:srgbClr>
                </a:solidFill>
              </a:rPr>
              <a:t>IIITS: IDA - M2021</a:t>
            </a:r>
            <a:endParaRPr lang="en-IN" dirty="0">
              <a:solidFill>
                <a:srgbClr val="04617B">
                  <a:shade val="90000"/>
                </a:srgbClr>
              </a:solidFill>
            </a:endParaRP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chemeClr val="bg1"/>
                </a:solidFill>
              </a:rPr>
              <a:pPr/>
              <a:t>11</a:t>
            </a:fld>
            <a:endParaRPr lang="en-IN" dirty="0">
              <a:solidFill>
                <a:schemeClr val="bg1"/>
              </a:solidFill>
            </a:endParaRPr>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115" y="3112586"/>
            <a:ext cx="2746529" cy="20537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2320" y="3112586"/>
            <a:ext cx="2746526" cy="20537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7"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93985" y="3080084"/>
            <a:ext cx="2789995" cy="20862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Content Placeholder 4"/>
          <p:cNvSpPr txBox="1">
            <a:spLocks/>
          </p:cNvSpPr>
          <p:nvPr/>
        </p:nvSpPr>
        <p:spPr>
          <a:xfrm>
            <a:off x="490938" y="5554980"/>
            <a:ext cx="8425339" cy="1143000"/>
          </a:xfrm>
          <a:prstGeom prst="rect">
            <a:avLst/>
          </a:prstGeom>
        </p:spPr>
        <p:txBody>
          <a:bodyPr vert="horz">
            <a:normAutofit/>
          </a:bodyPr>
          <a:lst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a:lstStyle>
          <a:p>
            <a:r>
              <a:rPr lang="en-US" dirty="0"/>
              <a:t>A 2-D view of 3-D rainfall data</a:t>
            </a:r>
            <a:endParaRPr lang="en-IN" dirty="0"/>
          </a:p>
        </p:txBody>
      </p:sp>
    </p:spTree>
    <p:extLst>
      <p:ext uri="{BB962C8B-B14F-4D97-AF65-F5344CB8AC3E}">
        <p14:creationId xmlns:p14="http://schemas.microsoft.com/office/powerpoint/2010/main" val="42903637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4948" y="260648"/>
            <a:ext cx="8425339" cy="713910"/>
          </a:xfrm>
        </p:spPr>
        <p:txBody>
          <a:bodyPr>
            <a:noAutofit/>
          </a:bodyPr>
          <a:lstStyle/>
          <a:p>
            <a:r>
              <a:rPr lang="en-US" sz="2800" dirty="0">
                <a:solidFill>
                  <a:srgbClr val="A50021"/>
                </a:solidFill>
                <a:latin typeface="Times New Roman" pitchFamily="18" charset="0"/>
                <a:cs typeface="Times New Roman" pitchFamily="18" charset="0"/>
              </a:rPr>
              <a:t>3-D view of rainfall data </a:t>
            </a:r>
            <a:endParaRPr lang="en-IN" sz="2800" dirty="0">
              <a:solidFill>
                <a:srgbClr val="A50021"/>
              </a:solidFill>
              <a:latin typeface="Times New Roman" pitchFamily="18" charset="0"/>
              <a:cs typeface="Times New Roman" pitchFamily="18" charset="0"/>
            </a:endParaRPr>
          </a:p>
        </p:txBody>
      </p:sp>
      <p:sp>
        <p:nvSpPr>
          <p:cNvPr id="4" name="Date Placeholder 3"/>
          <p:cNvSpPr>
            <a:spLocks noGrp="1"/>
          </p:cNvSpPr>
          <p:nvPr>
            <p:ph type="dt" sz="half" idx="10"/>
          </p:nvPr>
        </p:nvSpPr>
        <p:spPr/>
        <p:txBody>
          <a:bodyPr/>
          <a:lstStyle/>
          <a:p>
            <a:r>
              <a:rPr lang="en-IN">
                <a:solidFill>
                  <a:srgbClr val="04617B">
                    <a:shade val="90000"/>
                  </a:srgbClr>
                </a:solidFill>
              </a:rPr>
              <a:t>IIITS: IDA - M2021</a:t>
            </a:r>
            <a:endParaRPr lang="en-IN" dirty="0">
              <a:solidFill>
                <a:srgbClr val="04617B">
                  <a:shade val="90000"/>
                </a:srgbClr>
              </a:solidFill>
            </a:endParaRP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chemeClr val="bg1"/>
                </a:solidFill>
              </a:rPr>
              <a:pPr/>
              <a:t>12</a:t>
            </a:fld>
            <a:endParaRPr lang="en-IN" dirty="0">
              <a:solidFill>
                <a:schemeClr val="bg1"/>
              </a:solidFill>
            </a:endParaRPr>
          </a:p>
        </p:txBody>
      </p:sp>
      <p:sp>
        <p:nvSpPr>
          <p:cNvPr id="12" name="Content Placeholder 4"/>
          <p:cNvSpPr txBox="1">
            <a:spLocks/>
          </p:cNvSpPr>
          <p:nvPr/>
        </p:nvSpPr>
        <p:spPr>
          <a:xfrm>
            <a:off x="623285" y="5095816"/>
            <a:ext cx="8425339" cy="1143000"/>
          </a:xfrm>
          <a:prstGeom prst="rect">
            <a:avLst/>
          </a:prstGeom>
        </p:spPr>
        <p:txBody>
          <a:bodyPr vert="horz">
            <a:normAutofit/>
          </a:bodyPr>
          <a:lst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a:lstStyle>
          <a:p>
            <a:r>
              <a:rPr lang="en-US" dirty="0"/>
              <a:t>Data cube: This enables us a 3-D view of the rainfall data</a:t>
            </a:r>
            <a:endParaRPr lang="en-IN"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94284" y="1514014"/>
            <a:ext cx="4081379" cy="32475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400979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4948" y="260648"/>
            <a:ext cx="8425339" cy="557499"/>
          </a:xfrm>
        </p:spPr>
        <p:txBody>
          <a:bodyPr>
            <a:noAutofit/>
          </a:bodyPr>
          <a:lstStyle/>
          <a:p>
            <a:r>
              <a:rPr lang="en-US" sz="2800" dirty="0">
                <a:solidFill>
                  <a:srgbClr val="A50021"/>
                </a:solidFill>
                <a:latin typeface="Times New Roman" pitchFamily="18" charset="0"/>
                <a:cs typeface="Times New Roman" pitchFamily="18" charset="0"/>
              </a:rPr>
              <a:t>3-D view of rainfall data </a:t>
            </a:r>
            <a:endParaRPr lang="en-IN" sz="2800" dirty="0">
              <a:solidFill>
                <a:srgbClr val="A50021"/>
              </a:solidFill>
              <a:latin typeface="Times New Roman" pitchFamily="18" charset="0"/>
              <a:cs typeface="Times New Roman" pitchFamily="18" charset="0"/>
            </a:endParaRPr>
          </a:p>
        </p:txBody>
      </p:sp>
      <p:sp>
        <p:nvSpPr>
          <p:cNvPr id="4" name="Date Placeholder 3"/>
          <p:cNvSpPr>
            <a:spLocks noGrp="1"/>
          </p:cNvSpPr>
          <p:nvPr>
            <p:ph type="dt" sz="half" idx="10"/>
          </p:nvPr>
        </p:nvSpPr>
        <p:spPr/>
        <p:txBody>
          <a:bodyPr/>
          <a:lstStyle/>
          <a:p>
            <a:r>
              <a:rPr lang="en-IN">
                <a:solidFill>
                  <a:srgbClr val="04617B">
                    <a:shade val="90000"/>
                  </a:srgbClr>
                </a:solidFill>
              </a:rPr>
              <a:t>IIITS: IDA - M2021</a:t>
            </a:r>
            <a:endParaRPr lang="en-IN" dirty="0">
              <a:solidFill>
                <a:srgbClr val="04617B">
                  <a:shade val="90000"/>
                </a:srgbClr>
              </a:solidFill>
            </a:endParaRP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chemeClr val="bg1"/>
                </a:solidFill>
              </a:rPr>
              <a:pPr/>
              <a:t>13</a:t>
            </a:fld>
            <a:endParaRPr lang="en-IN" dirty="0">
              <a:solidFill>
                <a:schemeClr val="bg1"/>
              </a:solidFill>
            </a:endParaRPr>
          </a:p>
        </p:txBody>
      </p:sp>
      <p:sp>
        <p:nvSpPr>
          <p:cNvPr id="12" name="Content Placeholder 4"/>
          <p:cNvSpPr txBox="1">
            <a:spLocks/>
          </p:cNvSpPr>
          <p:nvPr/>
        </p:nvSpPr>
        <p:spPr>
          <a:xfrm>
            <a:off x="490938" y="4697131"/>
            <a:ext cx="8425339" cy="1143000"/>
          </a:xfrm>
          <a:prstGeom prst="rect">
            <a:avLst/>
          </a:prstGeom>
        </p:spPr>
        <p:txBody>
          <a:bodyPr vert="horz">
            <a:normAutofit/>
          </a:bodyPr>
          <a:lst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a:lstStyle>
          <a:p>
            <a:r>
              <a:rPr lang="en-US" dirty="0"/>
              <a:t>Data cube: This enables us a 3-D view of the rainfall data for a continent say?</a:t>
            </a:r>
            <a:endParaRPr lang="en-IN"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0938" y="1588169"/>
            <a:ext cx="1900015" cy="1967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03610" y="1588169"/>
            <a:ext cx="1900015" cy="1967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23508" y="1588169"/>
            <a:ext cx="1900015" cy="1967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02504" y="1588169"/>
            <a:ext cx="1900015" cy="1967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809349" y="3883237"/>
            <a:ext cx="705642" cy="369332"/>
          </a:xfrm>
          <a:prstGeom prst="rect">
            <a:avLst/>
          </a:prstGeom>
        </p:spPr>
        <p:txBody>
          <a:bodyPr wrap="none">
            <a:spAutoFit/>
          </a:bodyPr>
          <a:lstStyle/>
          <a:p>
            <a:r>
              <a:rPr lang="en-US" dirty="0"/>
              <a:t>India</a:t>
            </a:r>
            <a:endParaRPr lang="en-IN" dirty="0"/>
          </a:p>
        </p:txBody>
      </p:sp>
      <p:sp>
        <p:nvSpPr>
          <p:cNvPr id="11" name="Rectangle 10"/>
          <p:cNvSpPr/>
          <p:nvPr/>
        </p:nvSpPr>
        <p:spPr>
          <a:xfrm>
            <a:off x="2868365" y="3890043"/>
            <a:ext cx="779381" cy="369332"/>
          </a:xfrm>
          <a:prstGeom prst="rect">
            <a:avLst/>
          </a:prstGeom>
        </p:spPr>
        <p:txBody>
          <a:bodyPr wrap="none">
            <a:spAutoFit/>
          </a:bodyPr>
          <a:lstStyle/>
          <a:p>
            <a:r>
              <a:rPr lang="en-US" dirty="0"/>
              <a:t>China</a:t>
            </a:r>
            <a:endParaRPr lang="en-IN" dirty="0"/>
          </a:p>
        </p:txBody>
      </p:sp>
      <p:sp>
        <p:nvSpPr>
          <p:cNvPr id="13" name="Rectangle 12"/>
          <p:cNvSpPr/>
          <p:nvPr/>
        </p:nvSpPr>
        <p:spPr>
          <a:xfrm>
            <a:off x="5300285" y="3919226"/>
            <a:ext cx="820866" cy="369332"/>
          </a:xfrm>
          <a:prstGeom prst="rect">
            <a:avLst/>
          </a:prstGeom>
        </p:spPr>
        <p:txBody>
          <a:bodyPr wrap="none">
            <a:spAutoFit/>
          </a:bodyPr>
          <a:lstStyle/>
          <a:p>
            <a:r>
              <a:rPr lang="en-US" dirty="0"/>
              <a:t>Russia</a:t>
            </a:r>
            <a:endParaRPr lang="en-IN" dirty="0"/>
          </a:p>
        </p:txBody>
      </p:sp>
      <p:sp>
        <p:nvSpPr>
          <p:cNvPr id="14" name="Rectangle 13"/>
          <p:cNvSpPr/>
          <p:nvPr/>
        </p:nvSpPr>
        <p:spPr>
          <a:xfrm>
            <a:off x="7401460" y="3929115"/>
            <a:ext cx="1036246" cy="369332"/>
          </a:xfrm>
          <a:prstGeom prst="rect">
            <a:avLst/>
          </a:prstGeom>
        </p:spPr>
        <p:txBody>
          <a:bodyPr wrap="none">
            <a:spAutoFit/>
          </a:bodyPr>
          <a:lstStyle/>
          <a:p>
            <a:r>
              <a:rPr lang="en-US" dirty="0"/>
              <a:t>Pakistan</a:t>
            </a:r>
            <a:endParaRPr lang="en-IN" dirty="0"/>
          </a:p>
        </p:txBody>
      </p:sp>
    </p:spTree>
    <p:extLst>
      <p:ext uri="{BB962C8B-B14F-4D97-AF65-F5344CB8AC3E}">
        <p14:creationId xmlns:p14="http://schemas.microsoft.com/office/powerpoint/2010/main" val="34668377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4948" y="260648"/>
            <a:ext cx="8425339" cy="657642"/>
          </a:xfrm>
        </p:spPr>
        <p:txBody>
          <a:bodyPr>
            <a:normAutofit fontScale="90000"/>
          </a:bodyPr>
          <a:lstStyle/>
          <a:p>
            <a:r>
              <a:rPr lang="en-US" sz="2800" dirty="0">
                <a:solidFill>
                  <a:srgbClr val="A50021"/>
                </a:solidFill>
                <a:latin typeface="Times New Roman" pitchFamily="18" charset="0"/>
                <a:cs typeface="Times New Roman" pitchFamily="18" charset="0"/>
              </a:rPr>
              <a:t>3-D view of rainfall data </a:t>
            </a:r>
            <a:endParaRPr lang="en-IN" sz="2800" dirty="0">
              <a:solidFill>
                <a:srgbClr val="A50021"/>
              </a:solidFill>
              <a:latin typeface="Times New Roman" pitchFamily="18" charset="0"/>
              <a:cs typeface="Times New Roman" pitchFamily="18" charset="0"/>
            </a:endParaRPr>
          </a:p>
        </p:txBody>
      </p:sp>
      <p:sp>
        <p:nvSpPr>
          <p:cNvPr id="4" name="Date Placeholder 3"/>
          <p:cNvSpPr>
            <a:spLocks noGrp="1"/>
          </p:cNvSpPr>
          <p:nvPr>
            <p:ph type="dt" sz="half" idx="10"/>
          </p:nvPr>
        </p:nvSpPr>
        <p:spPr/>
        <p:txBody>
          <a:bodyPr/>
          <a:lstStyle/>
          <a:p>
            <a:r>
              <a:rPr lang="en-IN">
                <a:solidFill>
                  <a:srgbClr val="04617B">
                    <a:shade val="90000"/>
                  </a:srgbClr>
                </a:solidFill>
              </a:rPr>
              <a:t>IIITS: IDA - M2021</a:t>
            </a:r>
            <a:endParaRPr lang="en-IN" dirty="0">
              <a:solidFill>
                <a:srgbClr val="04617B">
                  <a:shade val="90000"/>
                </a:srgbClr>
              </a:solidFill>
            </a:endParaRP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chemeClr val="bg1"/>
                </a:solidFill>
              </a:rPr>
              <a:pPr/>
              <a:t>14</a:t>
            </a:fld>
            <a:endParaRPr lang="en-IN" dirty="0">
              <a:solidFill>
                <a:schemeClr val="bg1"/>
              </a:solidFill>
            </a:endParaRPr>
          </a:p>
        </p:txBody>
      </p:sp>
      <p:sp>
        <p:nvSpPr>
          <p:cNvPr id="12" name="Content Placeholder 4"/>
          <p:cNvSpPr txBox="1">
            <a:spLocks/>
          </p:cNvSpPr>
          <p:nvPr/>
        </p:nvSpPr>
        <p:spPr>
          <a:xfrm>
            <a:off x="385222" y="2094236"/>
            <a:ext cx="8425339" cy="1143000"/>
          </a:xfrm>
          <a:prstGeom prst="rect">
            <a:avLst/>
          </a:prstGeom>
        </p:spPr>
        <p:txBody>
          <a:bodyPr vert="horz">
            <a:normAutofit/>
          </a:bodyPr>
          <a:lst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a:lstStyle>
          <a:p>
            <a:r>
              <a:rPr lang="en-US" dirty="0">
                <a:solidFill>
                  <a:srgbClr val="002060"/>
                </a:solidFill>
              </a:rPr>
              <a:t>What is the data cube representation of rainfall data of the entire world?</a:t>
            </a:r>
            <a:endParaRPr lang="en-IN" dirty="0">
              <a:solidFill>
                <a:srgbClr val="002060"/>
              </a:solidFill>
            </a:endParaRPr>
          </a:p>
        </p:txBody>
      </p:sp>
    </p:spTree>
    <p:extLst>
      <p:ext uri="{BB962C8B-B14F-4D97-AF65-F5344CB8AC3E}">
        <p14:creationId xmlns:p14="http://schemas.microsoft.com/office/powerpoint/2010/main" val="35131522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9330" y="192504"/>
            <a:ext cx="8425339" cy="673769"/>
          </a:xfrm>
        </p:spPr>
        <p:txBody>
          <a:bodyPr>
            <a:normAutofit fontScale="90000"/>
          </a:bodyPr>
          <a:lstStyle/>
          <a:p>
            <a:r>
              <a:rPr lang="en-US" sz="2800" dirty="0">
                <a:solidFill>
                  <a:srgbClr val="A50021"/>
                </a:solidFill>
                <a:latin typeface="Times New Roman" pitchFamily="18" charset="0"/>
                <a:cs typeface="Times New Roman" pitchFamily="18" charset="0"/>
              </a:rPr>
              <a:t>Data cube aggregation</a:t>
            </a:r>
            <a:endParaRPr lang="en-IN" sz="2800" dirty="0">
              <a:solidFill>
                <a:srgbClr val="A50021"/>
              </a:solidFill>
              <a:latin typeface="Times New Roman" pitchFamily="18" charset="0"/>
              <a:cs typeface="Times New Roman" pitchFamily="18" charset="0"/>
            </a:endParaRPr>
          </a:p>
        </p:txBody>
      </p:sp>
      <p:sp>
        <p:nvSpPr>
          <p:cNvPr id="4" name="Date Placeholder 3"/>
          <p:cNvSpPr>
            <a:spLocks noGrp="1"/>
          </p:cNvSpPr>
          <p:nvPr>
            <p:ph type="dt" sz="half" idx="10"/>
          </p:nvPr>
        </p:nvSpPr>
        <p:spPr/>
        <p:txBody>
          <a:bodyPr/>
          <a:lstStyle/>
          <a:p>
            <a:r>
              <a:rPr lang="en-IN">
                <a:solidFill>
                  <a:srgbClr val="04617B">
                    <a:shade val="90000"/>
                  </a:srgbClr>
                </a:solidFill>
              </a:rPr>
              <a:t>IIITS: IDA - M2021</a:t>
            </a:r>
            <a:endParaRPr lang="en-IN" dirty="0">
              <a:solidFill>
                <a:srgbClr val="04617B">
                  <a:shade val="90000"/>
                </a:srgbClr>
              </a:solidFill>
            </a:endParaRP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chemeClr val="bg1"/>
                </a:solidFill>
              </a:rPr>
              <a:pPr/>
              <a:t>15</a:t>
            </a:fld>
            <a:endParaRPr lang="en-IN" dirty="0">
              <a:solidFill>
                <a:schemeClr val="bg1"/>
              </a:solidFill>
            </a:endParaRPr>
          </a:p>
        </p:txBody>
      </p:sp>
      <p:pic>
        <p:nvPicPr>
          <p:cNvPr id="12" name="Picture 2" descr="http://www.practicaldb.com/wp-content/uploads/2011/05/Cube-Aggregation-Blue.jpg"/>
          <p:cNvPicPr>
            <a:picLocks noChangeAspect="1" noChangeArrowheads="1"/>
          </p:cNvPicPr>
          <p:nvPr/>
        </p:nvPicPr>
        <p:blipFill>
          <a:blip r:embed="rId2" cstate="print"/>
          <a:srcRect/>
          <a:stretch>
            <a:fillRect/>
          </a:stretch>
        </p:blipFill>
        <p:spPr bwMode="auto">
          <a:xfrm>
            <a:off x="228601" y="940499"/>
            <a:ext cx="8891336" cy="5224091"/>
          </a:xfrm>
          <a:prstGeom prst="rect">
            <a:avLst/>
          </a:prstGeom>
          <a:noFill/>
        </p:spPr>
      </p:pic>
      <p:grpSp>
        <p:nvGrpSpPr>
          <p:cNvPr id="5" name="Group 4">
            <a:extLst>
              <a:ext uri="{FF2B5EF4-FFF2-40B4-BE49-F238E27FC236}">
                <a16:creationId xmlns:a16="http://schemas.microsoft.com/office/drawing/2014/main" id="{E9C087A7-8B7B-AF4C-9A56-E156DC695F1E}"/>
              </a:ext>
            </a:extLst>
          </p:cNvPr>
          <p:cNvGrpSpPr/>
          <p:nvPr/>
        </p:nvGrpSpPr>
        <p:grpSpPr>
          <a:xfrm>
            <a:off x="3866148" y="1248081"/>
            <a:ext cx="2445117" cy="860533"/>
            <a:chOff x="3733800" y="1447800"/>
            <a:chExt cx="2514600" cy="914400"/>
          </a:xfrm>
        </p:grpSpPr>
        <p:sp>
          <p:nvSpPr>
            <p:cNvPr id="15" name="Right Arrow 14"/>
            <p:cNvSpPr/>
            <p:nvPr/>
          </p:nvSpPr>
          <p:spPr>
            <a:xfrm>
              <a:off x="3733800" y="1447800"/>
              <a:ext cx="2514600" cy="914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6" name="TextBox 15"/>
            <p:cNvSpPr txBox="1"/>
            <p:nvPr/>
          </p:nvSpPr>
          <p:spPr>
            <a:xfrm>
              <a:off x="3901440" y="1674167"/>
              <a:ext cx="1828800" cy="461665"/>
            </a:xfrm>
            <a:prstGeom prst="rect">
              <a:avLst/>
            </a:prstGeom>
            <a:noFill/>
          </p:spPr>
          <p:txBody>
            <a:bodyPr wrap="square" rtlCol="0">
              <a:spAutoFit/>
            </a:bodyPr>
            <a:lstStyle/>
            <a:p>
              <a:r>
                <a:rPr lang="en-US" sz="2400" dirty="0">
                  <a:solidFill>
                    <a:prstClr val="black"/>
                  </a:solidFill>
                </a:rPr>
                <a:t>ROLL UP</a:t>
              </a:r>
            </a:p>
          </p:txBody>
        </p:sp>
      </p:grpSp>
      <p:grpSp>
        <p:nvGrpSpPr>
          <p:cNvPr id="3" name="Group 2">
            <a:extLst>
              <a:ext uri="{FF2B5EF4-FFF2-40B4-BE49-F238E27FC236}">
                <a16:creationId xmlns:a16="http://schemas.microsoft.com/office/drawing/2014/main" id="{F7B4D972-4AF7-354D-BEFE-2B60915B997D}"/>
              </a:ext>
            </a:extLst>
          </p:cNvPr>
          <p:cNvGrpSpPr/>
          <p:nvPr/>
        </p:nvGrpSpPr>
        <p:grpSpPr>
          <a:xfrm>
            <a:off x="3625517" y="4872741"/>
            <a:ext cx="2988598" cy="932244"/>
            <a:chOff x="3581400" y="5715000"/>
            <a:chExt cx="3073525" cy="990600"/>
          </a:xfrm>
        </p:grpSpPr>
        <p:sp>
          <p:nvSpPr>
            <p:cNvPr id="17" name="Left Arrow 16"/>
            <p:cNvSpPr/>
            <p:nvPr/>
          </p:nvSpPr>
          <p:spPr>
            <a:xfrm>
              <a:off x="3581400" y="5715000"/>
              <a:ext cx="2819400" cy="99060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8" name="TextBox 17"/>
            <p:cNvSpPr txBox="1"/>
            <p:nvPr/>
          </p:nvSpPr>
          <p:spPr>
            <a:xfrm>
              <a:off x="4140325" y="5990939"/>
              <a:ext cx="2514600" cy="461665"/>
            </a:xfrm>
            <a:prstGeom prst="rect">
              <a:avLst/>
            </a:prstGeom>
            <a:noFill/>
          </p:spPr>
          <p:txBody>
            <a:bodyPr wrap="square" rtlCol="0">
              <a:spAutoFit/>
            </a:bodyPr>
            <a:lstStyle/>
            <a:p>
              <a:r>
                <a:rPr lang="en-US" sz="2400" dirty="0">
                  <a:solidFill>
                    <a:prstClr val="black"/>
                  </a:solidFill>
                </a:rPr>
                <a:t>DRILL DOWN</a:t>
              </a:r>
            </a:p>
          </p:txBody>
        </p:sp>
      </p:grpSp>
    </p:spTree>
    <p:extLst>
      <p:ext uri="{BB962C8B-B14F-4D97-AF65-F5344CB8AC3E}">
        <p14:creationId xmlns:p14="http://schemas.microsoft.com/office/powerpoint/2010/main" val="9877743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4948" y="260648"/>
            <a:ext cx="8425339" cy="665784"/>
          </a:xfrm>
        </p:spPr>
        <p:txBody>
          <a:bodyPr>
            <a:normAutofit fontScale="90000"/>
          </a:bodyPr>
          <a:lstStyle/>
          <a:p>
            <a:r>
              <a:rPr lang="en-US" sz="2800" dirty="0">
                <a:solidFill>
                  <a:srgbClr val="A50021"/>
                </a:solidFill>
                <a:latin typeface="Times New Roman" pitchFamily="18" charset="0"/>
                <a:cs typeface="Times New Roman" pitchFamily="18" charset="0"/>
              </a:rPr>
              <a:t>Data cube segregation</a:t>
            </a:r>
            <a:endParaRPr lang="en-IN" sz="2800" dirty="0">
              <a:solidFill>
                <a:srgbClr val="A50021"/>
              </a:solidFill>
              <a:latin typeface="Times New Roman" pitchFamily="18" charset="0"/>
              <a:cs typeface="Times New Roman" pitchFamily="18" charset="0"/>
            </a:endParaRPr>
          </a:p>
        </p:txBody>
      </p:sp>
      <p:sp>
        <p:nvSpPr>
          <p:cNvPr id="4" name="Date Placeholder 3"/>
          <p:cNvSpPr>
            <a:spLocks noGrp="1"/>
          </p:cNvSpPr>
          <p:nvPr>
            <p:ph type="dt" sz="half" idx="10"/>
          </p:nvPr>
        </p:nvSpPr>
        <p:spPr/>
        <p:txBody>
          <a:bodyPr/>
          <a:lstStyle/>
          <a:p>
            <a:r>
              <a:rPr lang="en-IN">
                <a:solidFill>
                  <a:srgbClr val="04617B">
                    <a:shade val="90000"/>
                  </a:srgbClr>
                </a:solidFill>
              </a:rPr>
              <a:t>IIITS: IDA - M2021</a:t>
            </a:r>
            <a:endParaRPr lang="en-IN" dirty="0">
              <a:solidFill>
                <a:srgbClr val="04617B">
                  <a:shade val="90000"/>
                </a:srgbClr>
              </a:solidFill>
            </a:endParaRP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chemeClr val="bg1"/>
                </a:solidFill>
              </a:rPr>
              <a:pPr/>
              <a:t>16</a:t>
            </a:fld>
            <a:endParaRPr lang="en-IN" dirty="0">
              <a:solidFill>
                <a:schemeClr val="bg1"/>
              </a:solidFill>
            </a:endParaRPr>
          </a:p>
        </p:txBody>
      </p:sp>
      <p:sp>
        <p:nvSpPr>
          <p:cNvPr id="10" name="TextBox 9"/>
          <p:cNvSpPr txBox="1"/>
          <p:nvPr/>
        </p:nvSpPr>
        <p:spPr>
          <a:xfrm>
            <a:off x="2133600" y="2438400"/>
            <a:ext cx="1752600" cy="369332"/>
          </a:xfrm>
          <a:prstGeom prst="rect">
            <a:avLst/>
          </a:prstGeom>
          <a:noFill/>
        </p:spPr>
        <p:txBody>
          <a:bodyPr wrap="square" rtlCol="0">
            <a:spAutoFit/>
          </a:bodyPr>
          <a:lstStyle/>
          <a:p>
            <a:r>
              <a:rPr lang="en-US" b="1" dirty="0"/>
              <a:t>BASE CUBOID</a:t>
            </a:r>
          </a:p>
        </p:txBody>
      </p:sp>
      <p:cxnSp>
        <p:nvCxnSpPr>
          <p:cNvPr id="11" name="Straight Arrow Connector 10"/>
          <p:cNvCxnSpPr/>
          <p:nvPr/>
        </p:nvCxnSpPr>
        <p:spPr>
          <a:xfrm>
            <a:off x="3886200" y="2590800"/>
            <a:ext cx="1447800" cy="0"/>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EE583804-52F2-E544-A964-B5F6270F9B58}"/>
              </a:ext>
            </a:extLst>
          </p:cNvPr>
          <p:cNvGrpSpPr/>
          <p:nvPr/>
        </p:nvGrpSpPr>
        <p:grpSpPr>
          <a:xfrm>
            <a:off x="346754" y="1100415"/>
            <a:ext cx="8775536" cy="4922627"/>
            <a:chOff x="236117" y="1295293"/>
            <a:chExt cx="8763000" cy="5026351"/>
          </a:xfrm>
        </p:grpSpPr>
        <p:pic>
          <p:nvPicPr>
            <p:cNvPr id="8" name="Picture 2" descr="http://origin-ars.els-cdn.com/content/image/1-s2.0-S0957417410009206-gr3.jpg"/>
            <p:cNvPicPr>
              <a:picLocks noChangeAspect="1" noChangeArrowheads="1"/>
            </p:cNvPicPr>
            <p:nvPr/>
          </p:nvPicPr>
          <p:blipFill>
            <a:blip r:embed="rId2" cstate="print"/>
            <a:srcRect/>
            <a:stretch>
              <a:fillRect/>
            </a:stretch>
          </p:blipFill>
          <p:spPr bwMode="auto">
            <a:xfrm>
              <a:off x="236117" y="1295293"/>
              <a:ext cx="8763000" cy="5002290"/>
            </a:xfrm>
            <a:prstGeom prst="rect">
              <a:avLst/>
            </a:prstGeom>
            <a:noFill/>
          </p:spPr>
        </p:pic>
        <p:sp>
          <p:nvSpPr>
            <p:cNvPr id="9" name="TextBox 8"/>
            <p:cNvSpPr txBox="1"/>
            <p:nvPr/>
          </p:nvSpPr>
          <p:spPr>
            <a:xfrm>
              <a:off x="1884952" y="5952312"/>
              <a:ext cx="2133600" cy="369332"/>
            </a:xfrm>
            <a:prstGeom prst="rect">
              <a:avLst/>
            </a:prstGeom>
            <a:noFill/>
          </p:spPr>
          <p:txBody>
            <a:bodyPr wrap="square" rtlCol="0">
              <a:spAutoFit/>
            </a:bodyPr>
            <a:lstStyle/>
            <a:p>
              <a:r>
                <a:rPr lang="en-US" b="1" dirty="0"/>
                <a:t>SLICE</a:t>
              </a:r>
            </a:p>
          </p:txBody>
        </p:sp>
        <p:cxnSp>
          <p:nvCxnSpPr>
            <p:cNvPr id="13" name="Straight Arrow Connector 12"/>
            <p:cNvCxnSpPr/>
            <p:nvPr/>
          </p:nvCxnSpPr>
          <p:spPr>
            <a:xfrm flipV="1">
              <a:off x="2723152" y="5494419"/>
              <a:ext cx="1295400" cy="533400"/>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grpSp>
      <p:cxnSp>
        <p:nvCxnSpPr>
          <p:cNvPr id="14" name="Straight Arrow Connector 13"/>
          <p:cNvCxnSpPr/>
          <p:nvPr/>
        </p:nvCxnSpPr>
        <p:spPr>
          <a:xfrm>
            <a:off x="838200" y="2655332"/>
            <a:ext cx="457200" cy="1383268"/>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279727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4948" y="260648"/>
            <a:ext cx="8425339" cy="615652"/>
          </a:xfrm>
        </p:spPr>
        <p:txBody>
          <a:bodyPr>
            <a:normAutofit fontScale="90000"/>
          </a:bodyPr>
          <a:lstStyle/>
          <a:p>
            <a:r>
              <a:rPr lang="en-US" sz="2800" dirty="0">
                <a:solidFill>
                  <a:srgbClr val="A50021"/>
                </a:solidFill>
                <a:latin typeface="Times New Roman" pitchFamily="18" charset="0"/>
                <a:cs typeface="Times New Roman" pitchFamily="18" charset="0"/>
              </a:rPr>
              <a:t>Data representation</a:t>
            </a:r>
            <a:endParaRPr lang="en-IN" sz="2800" dirty="0">
              <a:solidFill>
                <a:srgbClr val="A50021"/>
              </a:solidFill>
              <a:latin typeface="Times New Roman" pitchFamily="18" charset="0"/>
              <a:cs typeface="Times New Roman" pitchFamily="18" charset="0"/>
            </a:endParaRPr>
          </a:p>
        </p:txBody>
      </p:sp>
      <p:sp>
        <p:nvSpPr>
          <p:cNvPr id="4" name="Date Placeholder 3"/>
          <p:cNvSpPr>
            <a:spLocks noGrp="1"/>
          </p:cNvSpPr>
          <p:nvPr>
            <p:ph type="dt" sz="half" idx="10"/>
          </p:nvPr>
        </p:nvSpPr>
        <p:spPr/>
        <p:txBody>
          <a:bodyPr/>
          <a:lstStyle/>
          <a:p>
            <a:r>
              <a:rPr lang="en-IN">
                <a:solidFill>
                  <a:srgbClr val="04617B">
                    <a:shade val="90000"/>
                  </a:srgbClr>
                </a:solidFill>
              </a:rPr>
              <a:t>IIITS: IDA - M2021</a:t>
            </a:r>
            <a:endParaRPr lang="en-IN" dirty="0">
              <a:solidFill>
                <a:srgbClr val="04617B">
                  <a:shade val="90000"/>
                </a:srgbClr>
              </a:solidFill>
            </a:endParaRP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chemeClr val="bg1"/>
                </a:solidFill>
              </a:rPr>
              <a:pPr/>
              <a:t>17</a:t>
            </a:fld>
            <a:endParaRPr lang="en-IN" dirty="0">
              <a:solidFill>
                <a:schemeClr val="bg1"/>
              </a:solidFill>
            </a:endParaRPr>
          </a:p>
        </p:txBody>
      </p:sp>
      <p:sp>
        <p:nvSpPr>
          <p:cNvPr id="12" name="Content Placeholder 4"/>
          <p:cNvSpPr txBox="1">
            <a:spLocks/>
          </p:cNvSpPr>
          <p:nvPr/>
        </p:nvSpPr>
        <p:spPr>
          <a:xfrm>
            <a:off x="385222" y="1028700"/>
            <a:ext cx="8425339" cy="578681"/>
          </a:xfrm>
          <a:prstGeom prst="rect">
            <a:avLst/>
          </a:prstGeom>
        </p:spPr>
        <p:txBody>
          <a:bodyPr vert="horz">
            <a:normAutofit/>
          </a:bodyPr>
          <a:lst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a:lstStyle>
          <a:p>
            <a:pPr>
              <a:buClr>
                <a:srgbClr val="0BD0D9"/>
              </a:buClr>
            </a:pPr>
            <a:r>
              <a:rPr lang="en-US" dirty="0">
                <a:solidFill>
                  <a:prstClr val="black"/>
                </a:solidFill>
              </a:rPr>
              <a:t>How a document (e.g., text) can be represented?</a:t>
            </a:r>
            <a:endParaRPr lang="en-IN" dirty="0">
              <a:solidFill>
                <a:prstClr val="black"/>
              </a:solidFill>
            </a:endParaRPr>
          </a:p>
        </p:txBody>
      </p:sp>
      <p:pic>
        <p:nvPicPr>
          <p:cNvPr id="1026" name="Picture 2" descr="Image result for Image of a text documen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41232" y="1672503"/>
            <a:ext cx="3631891" cy="4573420"/>
          </a:xfrm>
          <a:prstGeom prst="rect">
            <a:avLst/>
          </a:prstGeom>
          <a:noFill/>
          <a:extLst>
            <a:ext uri="{909E8E84-426E-40DD-AFC4-6F175D3DCCD1}">
              <a14:hiddenFill xmlns:a14="http://schemas.microsoft.com/office/drawing/2010/main">
                <a:solidFill>
                  <a:srgbClr val="FFFFFF"/>
                </a:solidFill>
              </a14:hiddenFill>
            </a:ext>
          </a:extLst>
        </p:spPr>
      </p:pic>
      <p:sp>
        <p:nvSpPr>
          <p:cNvPr id="3" name="AutoShape 4" descr="Image result for Image of a text document"/>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5" name="AutoShape 6" descr="Image result for Image of a text document"/>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7" name="AutoShape 8" descr="Image result for Image of a text document"/>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8" name="AutoShape 10" descr="Image result for Image of a text document"/>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9" name="AutoShape 12" descr="data:image/jpeg;base64,/9j/4AAQSkZJRgABAQAAAQABAAD/2wCEAAkGBxMTEhUTExIVFhUXGCEZGRgYGBocGxceGh0aIBkfGRsdHCggGSAmGx0bIjEhJSkrLjEuGiAzODMtNygtLisBCgoKBQUFDgUFDisZExkrKysrKysrKysrKysrKysrKysrKysrKysrKysrKysrKysrKysrKysrKysrKysrKysrK//AABEIAQgAvwMBIgACEQEDEQH/xAAbAAACAwEBAQAAAAAAAAAAAAAAAwIEBQEGB//EAD4QAAIBAwMCBAQEAwgBAwUAAAECEQADIQQSMUFRBRMiYTJxgZEUQlKhI7HBBhUkYpLR8PGCcqLhM0NTVLL/xAAUAQEAAAAAAAAAAAAAAAAAAAAA/8QAFBEBAAAAAAAAAAAAAAAAAAAAAP/aAAwDAQACEQMRAD8A+40UUUBRRRQFFFFAUr8QkxvWe0im1g+I+CNca4V2Dc1hl7jybu9z8JgkHHOeaDaOoSY3LMxEjmhrygwWAIEwSOO9eeseBXVveZKETc5aCfMuW3E/wyOFyBHz61PxPwO49y81sqq3VIYMSQzFEUNGwlGG2CVMFQJBOQG/5q87hzHPXt864b6TG5Z7SJrETwa4bN2y2wBrly6jgksrtdN2020qACpIPJyoqaeFXRdW56D6FD5gFw7O5A2HEtIEj+tBtW7gYSpBHsZqC6hDw6n6jpzXmvC/7NXbelu6dnWbllEDicFbYQqRAlBEg4JDEHiTb8R8HuXWDgW7Z8m7bO0zJuC0FybeQNhBxMbflQbu8RMiImZ6d64l1SYDAkcgEV57V+B3m9QZJNl7DKSdu1kGw/DJIuLOeBcfnFS8O8CuW9Ub5KEHcNuZUNbsLKmBJLWYKmcbSCIIYPRUUUUBRRRQFFFFAUUUUBRRRQFFFFAUUUUBRRRQFFFJ1dnehUGCevb9x/OgdRWda8Pf0b7pcqWPqEgzG04iCIwfdu81xfDWCkC7/wDc8wErMZBK/FJHzPWg0qKyj4be/wD2m/0jmeftiO+fatO2CAATJA570EqKKKAooooCiiigKKKKAooooCiiigKKKKAooooCiiigKoeJ37y//SQN6HIkEy4jYuCInOfb736wdN/Z5lAHnsY2Z25HlsGMerG7r8zQMfW6vIWysywBM7RFwgbszBtlWkdQ2OBS7+t1g37bSsQBs9JG4+aymfVA/hhW5Hxfbtj+zxVVHnMSsTIkNtYn1Lu5zEg8cziG3PA5CjzWkIqboljtnMzyZ/agNRrNTubZZBUZE4LCLZ5mASTcEHjYJgNVzw29cZW81QpDsAACPSCdpz3EHHeqY8FYW9guwdzNO0fmDASCYO2QRP6Rig+B8RdYQ04nKi4HCnPAAVZ7A/qIoNiiiigKKKKAooooCiiigKKKKChqLt/zQqqvl+mWIJOfM3fmHEJ0/NSrniF4NH4ZiNxE7xwPzfI9JirGp8Sto4tu0MRInsTEz8/tI710+J2YnzUiN07hxJE/cEfSgrX9feB9OnYgOwOeVUCCPnP/ALT3FRTX3wstpySWiAR6V2gyeZ9Uj6VcbxG0ACbiwcgyIjiflg/Y0L4laJjzEmYA3DJJgD70FFfEtRn/AAhxP5xkdIxzXbniN8BD+GOZ3DdMZIGQOwB46/OLNvxewwxdXiYJyB7jkf8AXemL4lZJgXUJJAjcOTwPmaCrc8RvejbpmO5dx9QGz/Kccx9J69aW+t1MKVsiTyO3rIHJE+gT8yPlVmz4xYYAi6vqmJMEx2Bz711vF7IDE3B6SwI6+gw2OTmPvQVrmr1QZ/4KlcBCDn4FLFswRuLAcfCfaWXNfeChhpiSQTAcekicGR1EcTk+000+MWBM3UUgkEMwBBUwcH3qTeKWQY8xZ2hhnkGeO/wmgQ3iF3aD+HMkEkFoiCeoB5EH6/OInxO6GUNp2CswG7dMT3AB6fy6U+14vZYT5ijJGTEEGMg8ciunxWyObqwRIMiDkjB45BoKX94arH+GmB6obk/5e2e56fImVzX6mCV00ELIBaZO5QMj/KWMe3TBNzUeJW0CkkwwkEAkRjM/UV3+8rUT5ixO2ZHMEgfOBxQVLnil1VltOQdwWNx/SSTIU4kR9emasaXV3GeGslF2yG3TnHpIjB569KYfErU7fMWd22JzuJiPnP8AI9jUH8WsDm6n+of87fcd6C7RVU+I2pA8xfVMZ5iJ/mPvUV8Vsnd/EUbZLAkAqFMEkdBJH3FBcoqne8TtKQpuKCW288GCc9uDQvilkmBcUwpYweApAM9smPoexoLlFU08UsmALqyRIE5I+VTu6+2pKl13CZWc4G44/wDTmgs0VG24IBHBE/epUGR4ozeYI0q3QBliBMGcCR0/qarIXNqX0SMQSFtwvpXaSOhHtiOeOlO8YRS8HUm38J2fIsQeRyV6/p+lVQm8A/jWgl4wRu2kz+aIGxoMQR36g9z6EI0Q9W5SBAKCTJBC/mJJHHMmJML1Ftw426RTtuEhh6TAJg45le55z7VB7Af0fjmO4ZGDIgzGfYz/AEwBc/E2iRsvqpEvc28NjaSc4AMfUUEAgLIDokhlBLQsITuwfT2//o/VGluEbXXw9VPIjaCJHPwAjHyPeKUQgz+OYtAErlmA5xMEiZwOmZlpf5CFUB1UkuLisfzekqBg5HX6YiJAc0SPuQNo0UbolQBtAbcpMdoBjie3AghZixfw9MmRhZOATMrkltxnH3iZsE3QNawYDaxkSZYxPTlgBjkKOCVKrVq2LewaxvQwfzJ48zeAJJMyZkH+s0DrqudhGjty24uCqkj1+kk4mV3E+5H1YQdgL6NHYQMKowQWMAg4ViRHeSOYpS3lUlW1bAlDBPA3BdpkxJGWA5huTE0poQsfxu5wCnqMbWJXd17iIzE9KBi74g6FSe/p2iewIwO47k95pt2yVRFt6VXgCC35CCSQQ3qjmCJ5pem2gl/xUlWzPwkEGBz8OC0+08ZpN64jOH/F3ELIzLuEBQ+0+3TaQDmgu27txiqtpAEAYZg7cArGIAkRH16CYXJCiNCpkkEekREgH4cghm+55moXmWdv47aVG08TIYkkye0g/wDpPYxCwisGC6xpDbi3sEAI5yACM+3XJoH3nKw34JSxAaYGHNwCJCkyJ37vY/Oq1tSoAOgDGckwc4J5B7nr/WnaZka44t6s+rdC9AbgBDLnIG75TAwZ3JS2hZnGtltvT8qCGxLdsyf3Eigbpd0CdEBtDMoLbiGLLIBK4nJ+g+kPMY7g2hU7zxC5GCd/pgw2Z/biWyltUZ7jPadDjaYYlt+4ySRj9qjaVSQF1xLSIyDk/Xr24oGXULI9z8Hb83esBlBLA7dxLRyAXHWI6g57elC23QqQQFkbRuDAFgRtmOJnmKRpmsgOTqwzssB59Sg4xk9Yj/x5Jkrt7T6l1reptpI7+oKTkgfCc8EHgDbAW72mKlSunt7du6AgDBl2FUJB6kEzEAovJib+m0yMA7WVVysGQpYCIjd1EYrIbUILZQapsENvUEklvMxzH5TPUbc5qSuqbXOsZlBkiZ3bYkc9JEx05oPQKoAgYArtJ02qS5Oxg0cx0kTTqDG8VD+aCNIl5Qk7jt3bugEjHH7+0GCPcUrt0aBQsiCq+WxL7hxwRHA/MekxDxmxZa9te6VZkGMxCsTzMCT99tGiRWdY1rOZkLPMEkgif0iM+/tATkhQ66Fd3pCj0AgMCTmMQTBHvS/MZQT+CUMxChQBOVltzAEHI+XE9YVes2IIfV+qQCxb1eiTBg4y0x0IB6CGNaQm3OrbeZKkmCwuFCojthce/SRQMt2iCx/BW8fAQFmCEkTHMs/bg/MrR7uxZ0S71EKZUwe4nMdeZ/rWttDbX1uccMYBwCCScGTMfPHENdLYQuNVcUKAjSSCzIIluTJ2885PJiAcPMgMdFbJbduHpBX1kLuMGfTBMf8AXGRg7gaG35YgDCDeVkKfYAYGMTzU71sE7PxjBlYs0GDG0SDBx1b644qpuQMsauQzNcZs+qBbUDBg/D+5gYoLN7eYH4FJwJOxgIjbEDgD5R2iTTLysRdP4NCwY7SQp3yT6jjrgn3+9K0+ntkG2NUWMzzJBUsWOTySc/Kk6dbS7J1ZKKFInCkLPBmMR/PsNoWnVgg2aJAzSSPRClSdu7AmRkRPJqD72Vj+BtgqFCBtpnmemAvpH1pOksooWNY+xGVRLYMeoLM5BH7e1dv3UBDjWuV3EwDOAJC46QOsk7h3oHWULB50aq3xDdDElmlpx3k4J4HypdnzFWBolBhln0n04AnktKwDJyR2mFvp7RJB1RA3n0NwCSfhk4+L/aOKLsAY1hBIX1Mx2nJVoIIk+g++D0mgv6hSl2bekVhE7htUgjnPuDj3Uz0qvY3AD/ApLTujYIWXABxn0bf9XSog2w/mrqmINwblUkgySQDnAEH6CM4FV3S0JuDXOSEOQ0kgSWgA9Y6djEdAtpevbUDaNSAPVBWFxwqwf5/vIEFuOCpHh6giSDK+nB4IXmTmPfmnBbex7DaktuIQ5JcEgKQDJIkg/Ik1XUW4KpqjuN2WKcksYggHA3HPbGQYNAyzpv4UHRKSsLtBUEjaJ2k9sDJ6HPcs+Z8J0VsTJYjbtJCttxHU4/8AI1CxctCf8axkH4mPXa0jPAUfljBOR0S2nsny1XVMW3OZBkksGYl4MCFBXPsMcUFqyCA3+AQcEAbPUQQBPpxAZj14Mc1o2NFbZF3WLa8nbtU7ZOekTgT8qyEfa6n8YSu0kTJEpBYN6oiGGPtFdt2luFtmpuIGuQADA3H1kLnPpyf25aQ3dPpUSdiKs87VAmOJinVR0Xh5tuzG4zTgA/lEkwDPv8/fteoMvXhvNEaVLgIA8wkSMmRkEmMGPn1qpZtNsZxo0S7uUhZBBAIkggQpieP3qXjNxfM2/iHtsUlQN20RPMYMzEc4+VVTZtGXOsc7DG4k+neCAJ5AOcjMdZyQs3zcKM34FGecKSmd0liTH6gPnNSveYLhjSIyr8BG0GFB28jvEcRmkWntiB+KuQpDMYPr3FmhiPZGB7cY4pP4hCXc6y4IcnYCeoDqFEkn0umOpI7gUFzV+Zv9OiRgHkk7PWDuyCRgztMnufnURbcgr+CtBQpIUhSCwICwIx6Sx46xjNJaygLH8XdDAZABmJG3HWC3yz2xXf8ADOllDeyo2jB3dOeqkfPBoLOi3s8XNHbUsp3PKncYzPp4Mxkzk4pbB8H+77cgdWSRljGFPXP/AJdarXEtMDu1F0taLmSPUdjI5gcY8r2Hq4yJnZ8sEE61mx6QZkEqUlcyTM98qRghpC1p7TgEjS20baxVQRG+MbiIBmSN0Yz3qNqwwU/4O0TvEYVZEn1MIO2BHc56cBZtInl3X1TsrMSs8ZRjz0xMHiSB2pNnZbIK6i6wDg7RPqL7jtAn1SVaZ4JORBoLiNcyo0ShYJA3Jk7SQCIjn0zJ57Uh7NwETorTjYZwozuMLkcAffce2Z3fL3Z1tweonbuiIPw/IbWGZ/N2wq4bbQPxlxSilCATkq7KScmTM9TgexoLhDEK/wCDQtuI5WVzG6SowcnvEYzjmmDMQH0aINvp+FgDyBG305kz3iqN0JC/427Dyu4FiARG4zML0GeJ6ZNMf0kRq2gox9W6PUCqEdoPT2+tBOy1wIwbRWx0ERDSwVRtCmIVmn5HuYXf3xA8Pty5IztIkAkFoWDweo+eRXLDoV3fi7m1oUBt3xYO0dZgMMEk7syQKgtu0qbxrLm1PSDk9OFMerAxHtM8UFzUC5t3Jo7fmesgkp6WB9DHAmWg4PTmlujhNyaG2HDrA9GO7TAzAgH/ADDsRVZT8Vt9VcVwoZsHEwe+cDIyPVjrT3a3yusYKoGFmAAFQcYiSD8znAwBdsOWQjRW43tu+EEKFAXI5PqbP+X5EN0yNz+BtqVSVO5ZnClZ24JSc+0GlXdgTada4kg7pMj4gR/lkgyDwV4FddEUMPxbhh6i0NJAQkD39Pqxn0nqCaBqhyQp0NsKSJkoYDbdxgLBx2/SPnU9IG3op0aIoM7pU7PSYKgDnAX6doqiPKNsk6m6242+ZJQl9q4J/W4J+Q6RV7w7xSyttf4zXC2RuksZjp7SJ7ZnrQbNFFFBj+KeZ5np0yXU2ZJ2zMnGent/mper3gso0KOuMymT1kEdJYf91f1niaW2CuGEid0CAJAzmeSOldHitmJ8wRu2SZA3YwJ5OaCiyvB/wSGTkSuY2hSfT2ZvltPel2bbs6htFbVIhidh6emI6YA46+1aK+K2SN3mLE7Z4yenzqFrxi01s3FYkBQxEeoA8SOn/wAGgrWnuFwG0SqHHrbchgTgGOeh+nWk6LzZTforaksdzDZ6RIjHJMY+n2tnx6ztDS20v5cx1AJJ+UKTNPt+K2ju9Y9PM9MgfTJj5z2oKll3JE6NQGjcZXG74pESeTP/AM1WtNd2gtoULhZkFPijpjHA69PlWrb8UssSBcUwJx2xx3+JYjma4fFrOfWMc8445+9BSS5dPpbRKFgkSykcbgIjncFHbr0pLPeDmNEmwTmVlmHwsMdscTn6Vpv4rZABNxQDx9yP6N/pPY1B/GbILAvG0wZByRzGMxxj+ooK1xHIj8KklC24lWhi49Ocnkt2xUA1z4joVk+o5SZBkTjmZP2zmrmo8aspulsqYIHU8Y7wQQfke1Tv+K2UJDXACIkZkTEfz5oKVtrhKBtGgWY5X+GCRJ47dB7VWu+dtCnRK3bayqFC5AxnBnHv861R4vZ3BfMEkwBnJJjt3rtvxayX2bxu3bQD+YwD6e/NBn6vzAwVNGjW9x3fBkRAI7TM/cVIG4QAdGkHJ9SmDuIyNv6ZM/5o71cfxiyAfWDtEkCSYJAH3LL/AKgeDNd/vezt3b5EhcAyC3Ej7z2g0ENDb8zc13TqjTGdrEiBEkD6RnpVi14faWYtrnnE9QevAkDHGKSnjFglQLgJaNvOZ4jFRPjdkHaWg9RBwO5PA/nQWbmgtMADbQxgekY+Xb6VNtMhMlFJIiSo4Igj5Riqt7xiyvNwTjEGTIkRjOIP1FcfxmyFVi/xRA6mTt45wZkexoLK6S2OLaDj8o/KZXp0ORUP7ts//ht/6F/2paeLWiyqGksGII49ME57wZ+VdHi1nA8wSY79TAHGCT0oLgFdoooMrxM3t/o06XVKjLFRBkyM5Iwv/OEg3lG1dFbA3Hh1A6ANAHWT7wPpUfGPLF3c197Z2CVWQGA3ZJHHz/nxSdReRgo/GXF9A9QkbiGYMfZiwyIxGODQNAvKq7dHbAIl0BQZlgBPHEHjqRXW85ZjSIwO3AZcQoMQYnbc3EcfvNP03hxKSNReKsq7SSZABDTnvxkdSOMVw+DPJP4m9xxOBj5yfqZ95zQQAvbABpkDFn/RCiSEYCckof5g12wt1bhH4a3sLbdwKiEBMSBJMiDHfFTt+C7X3C9cGEETghAMYPWCf/I9yDJvCmJk6i7yTAYjmY4PT2jP0AClbuXGQsuhtywgqYWRHwncongYyOPeJ6rzpuhNGhH5GLId2MHaTgY4xz86tW/CmAYfiLpJjJPEFuOgJkcfpHuCo+Axt23ri7UCYJEgckwepySMzmaCGlsXA2w6W35YchWJUwnMmZJk5ilReMl9DbaZPNuZwAM89TJ6e9XLvhlxmcm+6q3AUkRkHvjAIx+o+0Gp8HLgA37ogAYbkq24E9ZmMz0oKVlL5Mvo7JYn4pTqBJPMyRP7Z5q3eslra3BprZukgsGC8CN0EwZKiBMZIniuP4ISZ/EXZERn4YEY7TmfnTrHh1wB1a+5BACmTuWIgyTHecZ/agpKt7axGjtqygbFGw5kyQZxA6GPnmu+XdBDjSWw4uZgqCylW3NOPzRgz/WrFvwaHDm9caFKwTg7pmRx1H+kdqiPBDtKG/dIMRn4drKVg+22J5z8qCuvnmf8HbWV6lDnLRg5BYLnoWB6UzULc9QGhtsu4nlPVBAUkHrtk54qb+COedTdPq3ZOMEEdcQf+YEOfwknfuvXCHTYROMqFJjviZ70FPyLhTGmtrcQgpG2BuYgx0lbcmeJI6yBy+t47o0VuZAybZ3LJ3T/AOOPrwat/wB1Pt2jUXemZyI3SQe5JHOPSMHMwPgrTP4m7MEAz0aJEzIEgHBn34gK1yzdJY/g7c4MEo24govJ+H+GGHEYHeKsE3dk/hEkMdqbk4gmZ4EtC/WeKevhXoKNddhvRgSZI2MrRPuVz8zSrXgrKioNRdG0EAyeCFABE8ADERyeuaCNxHC7relt7zuH5QR0U5AkHJiZiKhaF3dnRWwOdwZJJCmMe5xz19qang7Bg3n3SQep4UsCR9QI+vcCGjwxvM3+fdiZ2zj4iY+UHbHaO1Be0zsUUuu1iAWWZ2mMiRzBplFFAt7CkyVUniSAaidLbgDYsDj0jEGR++aVq/D0uMrEDcp5gGRDCDPIG4ke/wBQamn8F2kE3rrsOCznqrKRIyAZBMdUU8ig1VUAQBA9q7WZa8KYEE37rYggnDYgkjjnOMUpfA4j+Pe9JBA3YG08ARgEYPtxFBsUVlX/AAbcxcX7wPqj1YXdyB1jAx0gRFSTwogEC/eMkGS5JAEyB85j/oQGnRWUPBjn+PdJ6HdlZBmDzEkGP8i9qH8JcuxN+6FgBQGOIABnOSSJ+p9oDVorJseCiT5rm8v5RcliMEHk9Z/YVO/4SzOW/EXQCSdob0iQB/T9zQadFY58AWUO9vQoUDEHasAnGTzn/NXG/s+vq23Li7nLnaeWLFgY4wT/AO0e8hs0VCxb2qFkmBEnJMdyeT71OgKKKKAooooCiiigKKKKAooooKeva6M2wG49JgYBloM8lfSOgJBOKqLqdSttS1sM0MXAImRG0AA5nP2qxrfDjcbcL1xOMKYBif8Af9h7VHT+FBbfllyxBYq5jepeZYH9Uscx1oIaG9qGkXECZkEQcSTBE49MDjnNK1eq1frCacYnY29M5IUwW7bTGOtd/uHM+feIkFlLSH2gD1d5AE96ne8IYhQNRdAHPq5EsfvmJzwJmgl5+p82PKU2ywG7cBAnJ5k46e1L02q1Q2i5ZH+YhhOBJIAxJMiJ7ZzC6Gl0iWwdiqsmTAAk9zT6DP1F2+rEIguDkfljPw9j8/njgFf4rUwD+HEkZBdcHcRzPG0A/X2itSigxBqdYWP8BVG3Esp9QDGMNJk7R7Z55p+p1OpDEJYDLODuUdMky3fERWpRQU0a9ALBQQslR+ZoOBn0iYzJmelU7eq1Z2zYVTDE+pSMK20fF1bbkdD0rYooMjS6nV+gPYXpubevU5gAngZ+mOcds6nVbDusKWAH5x6jJ3dcYj7/AG1qKDIGr1fJ0464DrjEiTPU49p69OfiNXG7yRMn0blyIWIaf1bjn5e9bFFBk39RqgFZbIY53IGUdceon9OcDrVi299kaVFtgfTw24D64Jz1x71eooMp9VqQVHkAg7QW3DEgSYBnDTwPrXNZd1W8m0gKFBAaAwY7pMzwIAj/ADexrWooM03NQyOdoRwrbVwQxg7DM4yMj3FWdBduMpN22EM4AYGRAzj3mrNFAUUUUGZ4k+p3HyVBEDJK8yd3JziO3PWuanUanftS0u39W4T0/Lz3+33nr/DDccML1xBEEI0cTEe8mlWvBNpci/eJddsswO2DIIxMjMSTyZmaCV3VamAVsrlJILCQxn05I4xn50uzqNW2+bQSY2Hcpj4QRzn8xk+2Km/gisTuu3WBM7WYEAggiJGI4+tc1HgYbi/eSAB6WAwAoxjE7R+/eg5b1mqMTpgM59a8YyIPUTj2+plc1Gp3nbaVrfpiWAOY3E56GRHt16yu+ESMXro+KIbALFj8zBbv+Ve2ef3SQyst+7h9xBYkESTt6Y/4ZoC7qdTLBbKwC0MWGQJ24kc4HSPfoXdXqPVtsBgCQPXEwSBzEYg/UxwJVb8DYHOqvETI9Wesz06ngDp2rS0en8tAm5mjqxlvqetBn6vU6sbglhTkhTvAwJ2kyeuDTW1Gp2yLKg7iILjCwIbtzOPlWlRQZOn1OqkB7KgQZbdOQMEKJOT05rp1WqPFgARPxjBidpHz9M/91q0UGXd1WpAB8lfzSN36Y2RB/NnoYxPagazUBwGsjaX27gZgZ9RjgR3/AK1qUUGUup1XlybC75+EMI4ORnvHXqe2ZHVajYrCwNxJld0bYwDmOcn7Vp0UGLf1Ws2kLYQNGDvBg9onPefamfjdSCu6wIJAJBmJOTA6R3rWooMuzf1W4K1pdsmX3DiDt9M8zH0/Zdi9q4QNaHxDc25cDd6jE/p7ZHvWxRQY9jU6v0hrK5YbiGHpBInG7MCf2+rFv6gDNsEmcSPSAF68HM4JHTpJGpRQVtDduMD5tsIQ0ABg0iBmR7z9qs0UUFDxEX5Q2iIJhgQMCGkiSJM7ce1J1B1RClQAc7l9JBh1285ym4mDTfEPF7dkw26YBxGZJA6+xNF/xmyjFGeGHSDOeIxBnA+ZjmghY1Op3jfZUJJBhgSOx5z0+n2qGo1OpRZWyHMEn1AHlowDn07fvXLX9orDcMZlQBHO/bHtGe/5WiYp1/xm2jlXDKByxA28Ajgk5ntQIXV6uT/ASAYktE/Sfl17joCbJv3/ACt3lL5kfBv67uJ4+HMz9K4PGbG1m3wqfESrCMxmR3/p3FA8asQx8z4Piw2Mx27kUC7up1Q2xYU+mT6xhpOOe0Z96NHc1DM3mJ5Y9O2NrcSXnPXj96Y3jVgBW8zDfDhjMdsfbv0pZ8fswzKxYLtkgY9RIHMdMz2IPWgXqtTq5cJZWIOxty5yQDBPaDGOtN83Ui7HlqbZaJkAqJ55k4/cVJ/G7I2yxht0Ha0Sm2RxM+rtyCOcVNPFrJZVD5YBl9LCQSQDkdxH1HcUCNHf1Uoty2nZmB9smBgZkR8j1KrBNXqmyLKgZABMcRB5nOe3FWbPjNhyQtwEgFjg8ASTx0xPzHekP/aLThDcDlgBOFaSAQMSBOSBPAkTQM0uov7X32xuElQCMnJAJ47CR/vVRddqwFU2JeACcRJnMgwOB96u2/GbDEAPljAG1syY7f8AXWpXvFrKkqzwRyIY9uIGckDHcUFY6rVGVFoBgAQZwfUJEzHwzUnvaqJFpZB+HcvqG3vIghv5e9NHjFo+XtJYXCdsA/l3biZjjaajpvHLDgkPxuPB4UwT2g8jv8wRQJtanVkrusqon1QwODz15Htz7dYXbut/iBUXqUYlcy0AAbsQuZParJ8dsTG+T1wcc5yPao2/H7B5YphT6geGQOMiRgHPaPlIC39Ttcm0oI27RuHqyN2ZxAn/AJkw87VkMPLQHBBkZ9SyIn9O7tVh/GbAEl4ElZIblYkcdJ/n2NRteNWmyCYLBAYOS0AR9SAT8+1At9VqQMWVLFoA3CI2sSSRxkAcdRzUfxGrn/6KxERuHMrB5n4S09isCfip17xm2jlHDLE+ogEGAp6EnhhyPbmhvG7I2eow8gHa3KlRtOJBlgIjnHOKB/h1y6V/ioFb2Mg4Hues1aql4d4pbvFxbJOwwcETPBHcc/b5VdoMvWrf8z0W7bIQs7omQX3e/G2OeT9Z6RbrH+LatgFRkZMkZBGYHI5NN1/iAtZZG2/qEQMMc5kcZMQJBOJIjpPFrNxgqPJI3AQRIGJyOJ60Fn8Mn6F+wqTWlPKgz3ArLH9pNPtVtxztxBkbjGTxgzwfymJim3fHbCsVdirAxG1j1icA4k80F9bSjhQPp24/cmuCwufSuecDPzqu3iSBd5kW4BDkYO4kRHxCOsgciqw/tBZOVJYbS2FPAZVHPUlh9jMUGibK8bR9h15oFhf0r9hWc39oLAG7cYkKx2t6CVZvVjGFM9sTVqz4gjqxty5UwVAgz29UZgz8iO4oHmysRtWO0Cu+WuDAkcY4/wCSfvWXa/tHpyJ3kT3VuO+BgZ5P9DTm8bshdzMVEgZVvzAlTxgFQTPTrBxQXF06DIVRiOBx2oGmT9K9uB8+Pn/IVTu+N2Fjc8SJ+FuBuBnGI2tz+k9q4vjtklhuMLEnaeW34iJkbD07UFu7o7bQGRSAZyBTDaXPpGecDPHP2H2qg/jdoMigli+0iB0cgKTMdT86u2b26YBgcHEN8sz7Zjigl5S/pH2FcFhf0rxHA4PI+VMooFnTp+lfsOvNHkr+lcew/wCcUyigW1hTyqn6DrzR5K/pXvwKZRQQe0pmVBnmQM1zyFiNojPI78/emUUEVQCYAE8wOalRRQRLCYkT269f6TR5Y7Dvx9f51g+NrpvN/i3LiPtWNk8fxVHCn9bA/MDrlF27pXuSNReDMYhd0SSAMbI5gZ6wKD0nlL+kfb5f7D7CuELP5Z+k/wDMftXmy+ltKytevEnBljuAV9paQJA3KeOQDTNHe04cut64SFD7myIAYkfD+mf6cUG+FQLgLt56R3nt9a6UQDIUDjgd+PvXm/K0ihQb9zbtYAE4AIdCY24OGHzHHM9X8Lctkefd271MycGdqgErESJ7jBwIoPRwuT6cc8YjvRbtryoHzEe3+w+wry186Vt1trt0FN0wQWbcyhgYUzlVz/myeaffbT+UhN28FLNkciWVmB9PAMD5SOKD0SovIA+wothDxtPyjoMftXnNG2lU71vXTtDPtzt9Kksdu0DrPziuWbmlslG8+7tJLAk+klREGFn4SI9lHyoPR/hk3bti7gNoMCQAZA+U5qXlL+kfYdOPtXllbSQp/EX8THx9gf0ZgRntHtUxZ0/S/fICSW3GAp2ETjqLi56AAYCwA9MqLyAMY4GI6fSpbhXltW2nl2S/cDTvZRMQzqCduOpHvnrAidm3pWO1dReJLbMMxMkt/l4MHPHp9qD09cUzkcV5bSa3Tws37vxq4G1pEDCsQCCM5juOhFDrpF9J1F3AXrO0EKVIOzGIOP6CA9UTUUuA8EH5GvOabV6VAQL931KU9QYkmTMAp8QJA46D3mGmfSSUS5dJuH3BGxd2CRwAgEZ5Heg9MXHEif8Afj+Rrs9OteWXT6ViD+JuksSsk5m2pc/k6KSe0EgckF+kXTqwZbt1sBTu3Z3HYMkAEb2zzkzjMh6G3cDCVII7gyK6DWXa8BtrAD3QARgNAwSYwOCTn5fOS/4GjEk3Lslt2H4mcDGBk0GrRSNNpghc7mO9txk8YAhcYGKfQRKjsK4tlRJCjJk46xE/YCp0UEQg7Dv98n96Ag7CpUUCzZUkHaJHGOJ5qXljsPtUqKCJQdhXFtgCABH+/NTooFnTqSGKiRgGOJ5qWwdhUqKBVrTIohUUDHAHQQPsMVNrYOCB/wBVKigjsHYf8/8AmgIOwqVFBHyx2H2+f+5+9BQdhUqKBb2FIgqCOeOxkfuBUtg5gfapUUEdg7Co+Sv6R06duP50yigKKKKAopK6geYbcGQoaYxDFgM9/SfuKdQFFFFAUUUUBRRRQFFFFAUUUUBRRRQFFFFAUUUUBRRRQFFFFAUUUUBRRRQf/9k="/>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1037" name="Picture 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6830" y="1672503"/>
            <a:ext cx="3829391" cy="4587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344936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4948" y="260648"/>
            <a:ext cx="8425339" cy="617657"/>
          </a:xfrm>
        </p:spPr>
        <p:txBody>
          <a:bodyPr>
            <a:normAutofit fontScale="90000"/>
          </a:bodyPr>
          <a:lstStyle/>
          <a:p>
            <a:r>
              <a:rPr lang="en-US" sz="2800" dirty="0">
                <a:solidFill>
                  <a:srgbClr val="A50021"/>
                </a:solidFill>
                <a:latin typeface="Times New Roman" pitchFamily="18" charset="0"/>
                <a:cs typeface="Times New Roman" pitchFamily="18" charset="0"/>
              </a:rPr>
              <a:t>Data representation</a:t>
            </a:r>
            <a:endParaRPr lang="en-IN" sz="2800" dirty="0">
              <a:solidFill>
                <a:srgbClr val="A50021"/>
              </a:solidFill>
              <a:latin typeface="Times New Roman" pitchFamily="18" charset="0"/>
              <a:cs typeface="Times New Roman" pitchFamily="18" charset="0"/>
            </a:endParaRPr>
          </a:p>
        </p:txBody>
      </p:sp>
      <p:sp>
        <p:nvSpPr>
          <p:cNvPr id="4" name="Date Placeholder 3"/>
          <p:cNvSpPr>
            <a:spLocks noGrp="1"/>
          </p:cNvSpPr>
          <p:nvPr>
            <p:ph type="dt" sz="half" idx="10"/>
          </p:nvPr>
        </p:nvSpPr>
        <p:spPr/>
        <p:txBody>
          <a:bodyPr/>
          <a:lstStyle/>
          <a:p>
            <a:r>
              <a:rPr lang="en-IN">
                <a:solidFill>
                  <a:srgbClr val="04617B">
                    <a:shade val="90000"/>
                  </a:srgbClr>
                </a:solidFill>
              </a:rPr>
              <a:t>IIITS: IDA - M2021</a:t>
            </a:r>
            <a:endParaRPr lang="en-IN" dirty="0">
              <a:solidFill>
                <a:srgbClr val="04617B">
                  <a:shade val="90000"/>
                </a:srgbClr>
              </a:solidFill>
            </a:endParaRP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chemeClr val="bg1"/>
                </a:solidFill>
              </a:rPr>
              <a:pPr/>
              <a:t>18</a:t>
            </a:fld>
            <a:endParaRPr lang="en-IN" dirty="0">
              <a:solidFill>
                <a:schemeClr val="bg1"/>
              </a:solidFill>
            </a:endParaRPr>
          </a:p>
        </p:txBody>
      </p:sp>
      <p:sp>
        <p:nvSpPr>
          <p:cNvPr id="12" name="Content Placeholder 4"/>
          <p:cNvSpPr txBox="1">
            <a:spLocks/>
          </p:cNvSpPr>
          <p:nvPr/>
        </p:nvSpPr>
        <p:spPr>
          <a:xfrm>
            <a:off x="296024" y="1063992"/>
            <a:ext cx="8425339" cy="624840"/>
          </a:xfrm>
          <a:prstGeom prst="rect">
            <a:avLst/>
          </a:prstGeom>
        </p:spPr>
        <p:txBody>
          <a:bodyPr vert="horz">
            <a:normAutofit/>
          </a:bodyPr>
          <a:lst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a:lstStyle>
          <a:p>
            <a:pPr>
              <a:buClr>
                <a:srgbClr val="0BD0D9"/>
              </a:buClr>
            </a:pPr>
            <a:r>
              <a:rPr lang="en-US" dirty="0">
                <a:solidFill>
                  <a:prstClr val="black"/>
                </a:solidFill>
              </a:rPr>
              <a:t>How an image can be represented?</a:t>
            </a:r>
            <a:endParaRPr lang="en-IN" dirty="0">
              <a:solidFill>
                <a:prstClr val="black"/>
              </a:solidFill>
            </a:endParaRPr>
          </a:p>
        </p:txBody>
      </p:sp>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60226" y="1688832"/>
            <a:ext cx="6514782" cy="43395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497956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4948" y="260648"/>
            <a:ext cx="8425339" cy="641720"/>
          </a:xfrm>
        </p:spPr>
        <p:txBody>
          <a:bodyPr>
            <a:noAutofit/>
          </a:bodyPr>
          <a:lstStyle/>
          <a:p>
            <a:r>
              <a:rPr lang="en-US" sz="2800" dirty="0">
                <a:solidFill>
                  <a:srgbClr val="A50021"/>
                </a:solidFill>
                <a:latin typeface="Times New Roman" pitchFamily="18" charset="0"/>
                <a:cs typeface="Times New Roman" pitchFamily="18" charset="0"/>
              </a:rPr>
              <a:t>Data representation</a:t>
            </a:r>
            <a:endParaRPr lang="en-IN" sz="2800" dirty="0">
              <a:solidFill>
                <a:srgbClr val="A50021"/>
              </a:solidFill>
              <a:latin typeface="Times New Roman" pitchFamily="18" charset="0"/>
              <a:cs typeface="Times New Roman" pitchFamily="18" charset="0"/>
            </a:endParaRPr>
          </a:p>
        </p:txBody>
      </p:sp>
      <p:sp>
        <p:nvSpPr>
          <p:cNvPr id="4" name="Date Placeholder 3"/>
          <p:cNvSpPr>
            <a:spLocks noGrp="1"/>
          </p:cNvSpPr>
          <p:nvPr>
            <p:ph type="dt" sz="half" idx="10"/>
          </p:nvPr>
        </p:nvSpPr>
        <p:spPr/>
        <p:txBody>
          <a:bodyPr/>
          <a:lstStyle/>
          <a:p>
            <a:r>
              <a:rPr lang="en-IN">
                <a:solidFill>
                  <a:srgbClr val="04617B">
                    <a:shade val="90000"/>
                  </a:srgbClr>
                </a:solidFill>
              </a:rPr>
              <a:t>IIITS: IDA - M2021</a:t>
            </a:r>
            <a:endParaRPr lang="en-IN" dirty="0">
              <a:solidFill>
                <a:srgbClr val="04617B">
                  <a:shade val="90000"/>
                </a:srgbClr>
              </a:solidFill>
            </a:endParaRP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chemeClr val="bg1"/>
                </a:solidFill>
              </a:rPr>
              <a:pPr/>
              <a:t>19</a:t>
            </a:fld>
            <a:endParaRPr lang="en-IN" dirty="0">
              <a:solidFill>
                <a:schemeClr val="bg1"/>
              </a:solidFill>
            </a:endParaRPr>
          </a:p>
        </p:txBody>
      </p:sp>
      <p:sp>
        <p:nvSpPr>
          <p:cNvPr id="12" name="Content Placeholder 4"/>
          <p:cNvSpPr txBox="1">
            <a:spLocks/>
          </p:cNvSpPr>
          <p:nvPr/>
        </p:nvSpPr>
        <p:spPr>
          <a:xfrm>
            <a:off x="385222" y="1128021"/>
            <a:ext cx="8425339" cy="624840"/>
          </a:xfrm>
          <a:prstGeom prst="rect">
            <a:avLst/>
          </a:prstGeom>
        </p:spPr>
        <p:txBody>
          <a:bodyPr vert="horz">
            <a:normAutofit/>
          </a:bodyPr>
          <a:lst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a:lstStyle>
          <a:p>
            <a:pPr>
              <a:buClr>
                <a:srgbClr val="0BD0D9"/>
              </a:buClr>
            </a:pPr>
            <a:r>
              <a:rPr lang="en-US" dirty="0">
                <a:solidFill>
                  <a:prstClr val="black"/>
                </a:solidFill>
              </a:rPr>
              <a:t>How a video can be represented?</a:t>
            </a:r>
            <a:endParaRPr lang="en-IN" dirty="0">
              <a:solidFill>
                <a:prstClr val="black"/>
              </a:solidFill>
            </a:endParaRPr>
          </a:p>
        </p:txBody>
      </p:sp>
      <p:sp>
        <p:nvSpPr>
          <p:cNvPr id="3" name="AutoShape 2" descr="Image result for video symbol images"/>
          <p:cNvSpPr>
            <a:spLocks noChangeAspect="1" noChangeArrowheads="1"/>
          </p:cNvSpPr>
          <p:nvPr/>
        </p:nvSpPr>
        <p:spPr bwMode="auto">
          <a:xfrm>
            <a:off x="155575" y="-555625"/>
            <a:ext cx="1162050" cy="11620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409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59024" y="1768339"/>
            <a:ext cx="4454998" cy="4454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960770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8930" y="456051"/>
            <a:ext cx="8229600" cy="492664"/>
          </a:xfrm>
        </p:spPr>
        <p:txBody>
          <a:bodyPr>
            <a:normAutofit fontScale="90000"/>
          </a:bodyPr>
          <a:lstStyle/>
          <a:p>
            <a:pPr algn="r"/>
            <a:r>
              <a:rPr lang="en-US" dirty="0"/>
              <a:t>Quote of the day..</a:t>
            </a:r>
            <a:endParaRPr lang="en-GB" dirty="0"/>
          </a:p>
        </p:txBody>
      </p:sp>
      <p:sp>
        <p:nvSpPr>
          <p:cNvPr id="4" name="Date Placeholder 3"/>
          <p:cNvSpPr>
            <a:spLocks noGrp="1"/>
          </p:cNvSpPr>
          <p:nvPr>
            <p:ph type="dt" sz="half" idx="10"/>
          </p:nvPr>
        </p:nvSpPr>
        <p:spPr/>
        <p:txBody>
          <a:bodyPr/>
          <a:lstStyle/>
          <a:p>
            <a:r>
              <a:rPr lang="en-IN">
                <a:solidFill>
                  <a:srgbClr val="04617B">
                    <a:shade val="90000"/>
                  </a:srgbClr>
                </a:solidFill>
              </a:rPr>
              <a:t>IIITS: IDA - M2021</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chemeClr val="bg1"/>
                </a:solidFill>
              </a:rPr>
              <a:pPr/>
              <a:t>2</a:t>
            </a:fld>
            <a:endParaRPr lang="en-IN" dirty="0">
              <a:solidFill>
                <a:schemeClr val="bg1"/>
              </a:solidFill>
            </a:endParaRPr>
          </a:p>
        </p:txBody>
      </p:sp>
      <p:pic>
        <p:nvPicPr>
          <p:cNvPr id="10" name="Picture 9">
            <a:extLst>
              <a:ext uri="{FF2B5EF4-FFF2-40B4-BE49-F238E27FC236}">
                <a16:creationId xmlns:a16="http://schemas.microsoft.com/office/drawing/2014/main" id="{97AEE9FF-7341-8C47-BD4D-377E2B57A81E}"/>
              </a:ext>
            </a:extLst>
          </p:cNvPr>
          <p:cNvPicPr>
            <a:picLocks noChangeAspect="1"/>
          </p:cNvPicPr>
          <p:nvPr/>
        </p:nvPicPr>
        <p:blipFill rotWithShape="1">
          <a:blip r:embed="rId2"/>
          <a:srcRect b="12579"/>
          <a:stretch/>
        </p:blipFill>
        <p:spPr>
          <a:xfrm>
            <a:off x="1543911" y="1617579"/>
            <a:ext cx="6259638" cy="3219116"/>
          </a:xfrm>
          <a:prstGeom prst="rect">
            <a:avLst/>
          </a:prstGeom>
        </p:spPr>
      </p:pic>
    </p:spTree>
    <p:extLst>
      <p:ext uri="{BB962C8B-B14F-4D97-AF65-F5344CB8AC3E}">
        <p14:creationId xmlns:p14="http://schemas.microsoft.com/office/powerpoint/2010/main" val="37824340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4131" y="124461"/>
            <a:ext cx="8425339" cy="693686"/>
          </a:xfrm>
        </p:spPr>
        <p:txBody>
          <a:bodyPr>
            <a:noAutofit/>
          </a:bodyPr>
          <a:lstStyle/>
          <a:p>
            <a:r>
              <a:rPr lang="en-US" sz="2800" dirty="0">
                <a:solidFill>
                  <a:srgbClr val="A50021"/>
                </a:solidFill>
                <a:latin typeface="Times New Roman" pitchFamily="18" charset="0"/>
                <a:cs typeface="Times New Roman" pitchFamily="18" charset="0"/>
              </a:rPr>
              <a:t>Data representation</a:t>
            </a:r>
            <a:endParaRPr lang="en-IN" sz="2800" dirty="0">
              <a:solidFill>
                <a:srgbClr val="A50021"/>
              </a:solidFill>
              <a:latin typeface="Times New Roman" pitchFamily="18" charset="0"/>
              <a:cs typeface="Times New Roman" pitchFamily="18" charset="0"/>
            </a:endParaRPr>
          </a:p>
        </p:txBody>
      </p:sp>
      <p:sp>
        <p:nvSpPr>
          <p:cNvPr id="4" name="Date Placeholder 3"/>
          <p:cNvSpPr>
            <a:spLocks noGrp="1"/>
          </p:cNvSpPr>
          <p:nvPr>
            <p:ph type="dt" sz="half" idx="10"/>
          </p:nvPr>
        </p:nvSpPr>
        <p:spPr/>
        <p:txBody>
          <a:bodyPr/>
          <a:lstStyle/>
          <a:p>
            <a:r>
              <a:rPr lang="en-IN">
                <a:solidFill>
                  <a:srgbClr val="04617B">
                    <a:shade val="90000"/>
                  </a:srgbClr>
                </a:solidFill>
              </a:rPr>
              <a:t>IIITS: IDA - M2021</a:t>
            </a:r>
            <a:endParaRPr lang="en-IN" dirty="0">
              <a:solidFill>
                <a:srgbClr val="04617B">
                  <a:shade val="90000"/>
                </a:srgbClr>
              </a:solidFill>
            </a:endParaRP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chemeClr val="bg1"/>
                </a:solidFill>
              </a:rPr>
              <a:pPr/>
              <a:t>20</a:t>
            </a:fld>
            <a:endParaRPr lang="en-IN" dirty="0">
              <a:solidFill>
                <a:schemeClr val="bg1"/>
              </a:solidFill>
            </a:endParaRPr>
          </a:p>
        </p:txBody>
      </p:sp>
      <p:sp>
        <p:nvSpPr>
          <p:cNvPr id="12" name="Content Placeholder 4"/>
          <p:cNvSpPr txBox="1">
            <a:spLocks/>
          </p:cNvSpPr>
          <p:nvPr/>
        </p:nvSpPr>
        <p:spPr>
          <a:xfrm>
            <a:off x="282971" y="1110208"/>
            <a:ext cx="8425339" cy="624840"/>
          </a:xfrm>
          <a:prstGeom prst="rect">
            <a:avLst/>
          </a:prstGeom>
        </p:spPr>
        <p:txBody>
          <a:bodyPr vert="horz">
            <a:normAutofit fontScale="77500" lnSpcReduction="20000"/>
          </a:bodyPr>
          <a:lst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a:lstStyle>
          <a:p>
            <a:pPr>
              <a:buClr>
                <a:srgbClr val="0BD0D9"/>
              </a:buClr>
            </a:pPr>
            <a:r>
              <a:rPr lang="en-US" dirty="0">
                <a:solidFill>
                  <a:prstClr val="black"/>
                </a:solidFill>
              </a:rPr>
              <a:t>How the streaming data from an artificial earth satellite can be represented?</a:t>
            </a:r>
            <a:endParaRPr lang="en-IN" dirty="0">
              <a:solidFill>
                <a:prstClr val="black"/>
              </a:solidFill>
            </a:endParaRPr>
          </a:p>
        </p:txBody>
      </p:sp>
      <p:pic>
        <p:nvPicPr>
          <p:cNvPr id="512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55663" y="1696989"/>
            <a:ext cx="6782273" cy="45209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680350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4131" y="124461"/>
            <a:ext cx="8425339" cy="1143000"/>
          </a:xfrm>
        </p:spPr>
        <p:txBody>
          <a:bodyPr>
            <a:normAutofit/>
          </a:bodyPr>
          <a:lstStyle/>
          <a:p>
            <a:r>
              <a:rPr lang="en-US" sz="4000" dirty="0">
                <a:solidFill>
                  <a:srgbClr val="A50021"/>
                </a:solidFill>
                <a:latin typeface="Times New Roman" pitchFamily="18" charset="0"/>
                <a:cs typeface="Times New Roman" pitchFamily="18" charset="0"/>
              </a:rPr>
              <a:t>Reference</a:t>
            </a:r>
            <a:endParaRPr lang="en-IN" sz="4000" dirty="0">
              <a:solidFill>
                <a:srgbClr val="A50021"/>
              </a:solidFill>
              <a:latin typeface="Times New Roman" pitchFamily="18" charset="0"/>
              <a:cs typeface="Times New Roman" pitchFamily="18" charset="0"/>
            </a:endParaRPr>
          </a:p>
        </p:txBody>
      </p:sp>
      <p:sp>
        <p:nvSpPr>
          <p:cNvPr id="4" name="Date Placeholder 3"/>
          <p:cNvSpPr>
            <a:spLocks noGrp="1"/>
          </p:cNvSpPr>
          <p:nvPr>
            <p:ph type="dt" sz="half" idx="10"/>
          </p:nvPr>
        </p:nvSpPr>
        <p:spPr/>
        <p:txBody>
          <a:bodyPr/>
          <a:lstStyle/>
          <a:p>
            <a:r>
              <a:rPr lang="en-IN">
                <a:solidFill>
                  <a:srgbClr val="04617B">
                    <a:shade val="90000"/>
                  </a:srgbClr>
                </a:solidFill>
              </a:rPr>
              <a:t>IIITS: IDA - M2021</a:t>
            </a:r>
            <a:endParaRPr lang="en-IN" dirty="0">
              <a:solidFill>
                <a:srgbClr val="04617B">
                  <a:shade val="90000"/>
                </a:srgbClr>
              </a:solidFill>
            </a:endParaRP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chemeClr val="bg1"/>
                </a:solidFill>
              </a:rPr>
              <a:pPr/>
              <a:t>21</a:t>
            </a:fld>
            <a:endParaRPr lang="en-IN" dirty="0">
              <a:solidFill>
                <a:schemeClr val="bg1"/>
              </a:solidFill>
            </a:endParaRPr>
          </a:p>
        </p:txBody>
      </p:sp>
      <p:sp>
        <p:nvSpPr>
          <p:cNvPr id="12" name="Content Placeholder 4"/>
          <p:cNvSpPr txBox="1">
            <a:spLocks/>
          </p:cNvSpPr>
          <p:nvPr/>
        </p:nvSpPr>
        <p:spPr>
          <a:xfrm>
            <a:off x="210780" y="2928512"/>
            <a:ext cx="8425339" cy="2227148"/>
          </a:xfrm>
          <a:prstGeom prst="rect">
            <a:avLst/>
          </a:prstGeom>
        </p:spPr>
        <p:txBody>
          <a:bodyPr vert="horz">
            <a:normAutofit lnSpcReduction="10000"/>
          </a:bodyPr>
          <a:lst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a:lstStyle>
          <a:p>
            <a:pPr>
              <a:buClr>
                <a:srgbClr val="0BD0D9"/>
              </a:buClr>
            </a:pPr>
            <a:r>
              <a:rPr lang="en-US" dirty="0">
                <a:solidFill>
                  <a:prstClr val="black"/>
                </a:solidFill>
              </a:rPr>
              <a:t>The detail material related to this lecture can be found in</a:t>
            </a:r>
          </a:p>
          <a:p>
            <a:pPr>
              <a:buClr>
                <a:srgbClr val="0BD0D9"/>
              </a:buClr>
            </a:pPr>
            <a:endParaRPr lang="en-US" dirty="0">
              <a:solidFill>
                <a:prstClr val="black"/>
              </a:solidFill>
            </a:endParaRPr>
          </a:p>
          <a:p>
            <a:pPr marL="393192" lvl="1" indent="0">
              <a:buClr>
                <a:srgbClr val="0BD0D9"/>
              </a:buClr>
              <a:buNone/>
            </a:pPr>
            <a:r>
              <a:rPr lang="en-US" dirty="0">
                <a:solidFill>
                  <a:srgbClr val="0070C0"/>
                </a:solidFill>
              </a:rPr>
              <a:t>Data Mining: Concepts and Techniques (3</a:t>
            </a:r>
            <a:r>
              <a:rPr lang="en-US" baseline="30000" dirty="0">
                <a:solidFill>
                  <a:srgbClr val="0070C0"/>
                </a:solidFill>
              </a:rPr>
              <a:t>rd</a:t>
            </a:r>
            <a:r>
              <a:rPr lang="en-US" dirty="0">
                <a:solidFill>
                  <a:srgbClr val="0070C0"/>
                </a:solidFill>
              </a:rPr>
              <a:t> </a:t>
            </a:r>
            <a:r>
              <a:rPr lang="en-US" dirty="0" err="1">
                <a:solidFill>
                  <a:srgbClr val="0070C0"/>
                </a:solidFill>
              </a:rPr>
              <a:t>Edn</a:t>
            </a:r>
            <a:r>
              <a:rPr lang="en-US" dirty="0">
                <a:solidFill>
                  <a:srgbClr val="0070C0"/>
                </a:solidFill>
              </a:rPr>
              <a:t>.) by </a:t>
            </a:r>
            <a:r>
              <a:rPr lang="en-US" dirty="0" err="1">
                <a:solidFill>
                  <a:srgbClr val="0070C0"/>
                </a:solidFill>
              </a:rPr>
              <a:t>Jiawei</a:t>
            </a:r>
            <a:r>
              <a:rPr lang="en-US" dirty="0">
                <a:solidFill>
                  <a:srgbClr val="0070C0"/>
                </a:solidFill>
              </a:rPr>
              <a:t> Han, </a:t>
            </a:r>
            <a:r>
              <a:rPr lang="en-US" dirty="0" err="1">
                <a:solidFill>
                  <a:srgbClr val="0070C0"/>
                </a:solidFill>
              </a:rPr>
              <a:t>Michelline</a:t>
            </a:r>
            <a:r>
              <a:rPr lang="en-US" dirty="0">
                <a:solidFill>
                  <a:srgbClr val="0070C0"/>
                </a:solidFill>
              </a:rPr>
              <a:t> </a:t>
            </a:r>
            <a:r>
              <a:rPr lang="en-US" dirty="0" err="1">
                <a:solidFill>
                  <a:srgbClr val="0070C0"/>
                </a:solidFill>
              </a:rPr>
              <a:t>Kamber</a:t>
            </a:r>
            <a:r>
              <a:rPr lang="en-US" dirty="0">
                <a:solidFill>
                  <a:srgbClr val="0070C0"/>
                </a:solidFill>
              </a:rPr>
              <a:t> and </a:t>
            </a:r>
            <a:r>
              <a:rPr lang="en-US" dirty="0" err="1">
                <a:solidFill>
                  <a:srgbClr val="0070C0"/>
                </a:solidFill>
              </a:rPr>
              <a:t>Jian</a:t>
            </a:r>
            <a:r>
              <a:rPr lang="en-US" dirty="0">
                <a:solidFill>
                  <a:srgbClr val="0070C0"/>
                </a:solidFill>
              </a:rPr>
              <a:t> Pei, Morgan Kaufmann (2014).</a:t>
            </a:r>
          </a:p>
          <a:p>
            <a:pPr marL="0" indent="0">
              <a:buClr>
                <a:srgbClr val="0BD0D9"/>
              </a:buClr>
              <a:buNone/>
            </a:pPr>
            <a:r>
              <a:rPr lang="en-US" dirty="0">
                <a:solidFill>
                  <a:prstClr val="black"/>
                </a:solidFill>
              </a:rPr>
              <a:t>	</a:t>
            </a:r>
            <a:endParaRPr lang="en-IN" dirty="0">
              <a:solidFill>
                <a:prstClr val="black"/>
              </a:solidFill>
            </a:endParaRPr>
          </a:p>
        </p:txBody>
      </p:sp>
    </p:spTree>
    <p:extLst>
      <p:ext uri="{BB962C8B-B14F-4D97-AF65-F5344CB8AC3E}">
        <p14:creationId xmlns:p14="http://schemas.microsoft.com/office/powerpoint/2010/main" val="13373105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78666" y="2420888"/>
            <a:ext cx="8425339" cy="936104"/>
          </a:xfrm>
        </p:spPr>
        <p:txBody>
          <a:bodyPr>
            <a:normAutofit fontScale="92500" lnSpcReduction="10000"/>
          </a:bodyPr>
          <a:lstStyle/>
          <a:p>
            <a:pPr marL="0" indent="0" algn="ctr">
              <a:buNone/>
            </a:pPr>
            <a:r>
              <a:rPr lang="en-US" altLang="zh-CN" sz="6000" dirty="0">
                <a:solidFill>
                  <a:srgbClr val="FF00FF"/>
                </a:solidFill>
                <a:effectLst>
                  <a:outerShdw blurRad="38100" dist="38100" dir="2700000" algn="tl">
                    <a:srgbClr val="000000">
                      <a:alpha val="43137"/>
                    </a:srgbClr>
                  </a:outerShdw>
                </a:effectLst>
                <a:ea typeface="宋体" pitchFamily="2" charset="-122"/>
              </a:rPr>
              <a:t>Any question?</a:t>
            </a:r>
          </a:p>
          <a:p>
            <a:pPr marL="0" indent="0" algn="ctr">
              <a:buNone/>
            </a:pPr>
            <a:endParaRPr lang="en-US" altLang="zh-CN" sz="2000" dirty="0">
              <a:solidFill>
                <a:srgbClr val="FF00FF"/>
              </a:solidFill>
              <a:ea typeface="宋体" pitchFamily="2" charset="-122"/>
            </a:endParaRPr>
          </a:p>
          <a:p>
            <a:pPr marL="0" indent="0">
              <a:buNone/>
            </a:pPr>
            <a:endParaRPr lang="en-IN" altLang="zh-CN" sz="2000" dirty="0">
              <a:solidFill>
                <a:srgbClr val="FF00FF"/>
              </a:solidFill>
              <a:ea typeface="宋体" pitchFamily="2" charset="-122"/>
            </a:endParaRPr>
          </a:p>
        </p:txBody>
      </p:sp>
      <p:sp>
        <p:nvSpPr>
          <p:cNvPr id="7" name="Date Placeholder 6"/>
          <p:cNvSpPr>
            <a:spLocks noGrp="1"/>
          </p:cNvSpPr>
          <p:nvPr>
            <p:ph type="dt" sz="half" idx="10"/>
          </p:nvPr>
        </p:nvSpPr>
        <p:spPr/>
        <p:txBody>
          <a:bodyPr/>
          <a:lstStyle/>
          <a:p>
            <a:r>
              <a:rPr lang="en-IN">
                <a:solidFill>
                  <a:srgbClr val="04617B">
                    <a:shade val="90000"/>
                  </a:srgbClr>
                </a:solidFill>
              </a:rPr>
              <a:t>IIITS: IDA - M2021</a:t>
            </a:r>
            <a:endParaRPr lang="en-IN" dirty="0">
              <a:solidFill>
                <a:srgbClr val="04617B">
                  <a:shade val="90000"/>
                </a:srgbClr>
              </a:solidFill>
            </a:endParaRP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chemeClr val="bg1"/>
                </a:solidFill>
              </a:rPr>
              <a:pPr/>
              <a:t>22</a:t>
            </a:fld>
            <a:endParaRPr lang="en-IN" dirty="0">
              <a:solidFill>
                <a:schemeClr val="bg1"/>
              </a:solidFill>
            </a:endParaRPr>
          </a:p>
        </p:txBody>
      </p:sp>
    </p:spTree>
    <p:extLst>
      <p:ext uri="{BB962C8B-B14F-4D97-AF65-F5344CB8AC3E}">
        <p14:creationId xmlns:p14="http://schemas.microsoft.com/office/powerpoint/2010/main" val="16935979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5944" y="548680"/>
            <a:ext cx="8229600" cy="594320"/>
          </a:xfrm>
        </p:spPr>
        <p:txBody>
          <a:bodyPr>
            <a:normAutofit fontScale="90000"/>
          </a:bodyPr>
          <a:lstStyle/>
          <a:p>
            <a:r>
              <a:rPr lang="en-US" dirty="0"/>
              <a:t>Questions of the day…</a:t>
            </a:r>
            <a:endParaRPr lang="en-GB" dirty="0"/>
          </a:p>
        </p:txBody>
      </p:sp>
      <p:sp>
        <p:nvSpPr>
          <p:cNvPr id="3" name="Content Placeholder 2"/>
          <p:cNvSpPr>
            <a:spLocks noGrp="1"/>
          </p:cNvSpPr>
          <p:nvPr>
            <p:ph idx="1"/>
          </p:nvPr>
        </p:nvSpPr>
        <p:spPr>
          <a:xfrm>
            <a:off x="565944" y="1843961"/>
            <a:ext cx="8244617" cy="3101983"/>
          </a:xfrm>
        </p:spPr>
        <p:txBody>
          <a:bodyPr>
            <a:normAutofit/>
          </a:bodyPr>
          <a:lstStyle/>
          <a:p>
            <a:pPr marL="342900" indent="-342900">
              <a:buFont typeface="+mj-lt"/>
              <a:buAutoNum type="arabicPeriod"/>
            </a:pPr>
            <a:r>
              <a:rPr lang="en-US" dirty="0">
                <a:solidFill>
                  <a:srgbClr val="0070C0"/>
                </a:solidFill>
              </a:rPr>
              <a:t>Give the concept of data cube to represent hyper-dimensional data? Also, explain with suitable diagrams the following.</a:t>
            </a:r>
          </a:p>
          <a:p>
            <a:pPr marL="1154430" lvl="2" indent="-514350"/>
            <a:r>
              <a:rPr lang="en-US" dirty="0">
                <a:solidFill>
                  <a:srgbClr val="0070C0"/>
                </a:solidFill>
              </a:rPr>
              <a:t>Roll up</a:t>
            </a:r>
          </a:p>
          <a:p>
            <a:pPr marL="1154430" lvl="2" indent="-514350"/>
            <a:r>
              <a:rPr lang="en-US" dirty="0">
                <a:solidFill>
                  <a:srgbClr val="0070C0"/>
                </a:solidFill>
              </a:rPr>
              <a:t>Drill down</a:t>
            </a:r>
          </a:p>
          <a:p>
            <a:pPr marL="1154430" lvl="2" indent="-514350"/>
            <a:r>
              <a:rPr lang="en-US" dirty="0">
                <a:solidFill>
                  <a:srgbClr val="0070C0"/>
                </a:solidFill>
              </a:rPr>
              <a:t>Slice</a:t>
            </a:r>
          </a:p>
          <a:p>
            <a:pPr marL="342900" indent="-342900">
              <a:buFont typeface="+mj-lt"/>
              <a:buAutoNum type="arabicPeriod"/>
            </a:pPr>
            <a:r>
              <a:rPr lang="en-US" dirty="0">
                <a:solidFill>
                  <a:srgbClr val="0070C0"/>
                </a:solidFill>
              </a:rPr>
              <a:t>Using the concept of data cube, how YouTube can archive videos of all type?</a:t>
            </a:r>
          </a:p>
        </p:txBody>
      </p:sp>
      <p:sp>
        <p:nvSpPr>
          <p:cNvPr id="4" name="Date Placeholder 3"/>
          <p:cNvSpPr>
            <a:spLocks noGrp="1"/>
          </p:cNvSpPr>
          <p:nvPr>
            <p:ph type="dt" sz="half" idx="10"/>
          </p:nvPr>
        </p:nvSpPr>
        <p:spPr/>
        <p:txBody>
          <a:bodyPr/>
          <a:lstStyle/>
          <a:p>
            <a:r>
              <a:rPr lang="en-IN">
                <a:solidFill>
                  <a:srgbClr val="04617B">
                    <a:shade val="90000"/>
                  </a:srgbClr>
                </a:solidFill>
              </a:rPr>
              <a:t>IIITS: IDA - M2021</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chemeClr val="bg1"/>
                </a:solidFill>
              </a:rPr>
              <a:pPr/>
              <a:t>23</a:t>
            </a:fld>
            <a:endParaRPr lang="en-IN" dirty="0">
              <a:solidFill>
                <a:schemeClr val="bg1"/>
              </a:solidFill>
            </a:endParaRPr>
          </a:p>
        </p:txBody>
      </p:sp>
    </p:spTree>
    <p:extLst>
      <p:ext uri="{BB962C8B-B14F-4D97-AF65-F5344CB8AC3E}">
        <p14:creationId xmlns:p14="http://schemas.microsoft.com/office/powerpoint/2010/main" val="20291002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5222" y="537374"/>
            <a:ext cx="8425339" cy="617657"/>
          </a:xfrm>
        </p:spPr>
        <p:txBody>
          <a:bodyPr>
            <a:normAutofit fontScale="90000"/>
          </a:bodyPr>
          <a:lstStyle/>
          <a:p>
            <a:pPr algn="l"/>
            <a:r>
              <a:rPr lang="en-US" sz="4000" dirty="0">
                <a:solidFill>
                  <a:srgbClr val="6C0000"/>
                </a:solidFill>
                <a:latin typeface="Times New Roman" pitchFamily="18" charset="0"/>
                <a:cs typeface="Times New Roman" pitchFamily="18" charset="0"/>
              </a:rPr>
              <a:t>Today’s discussion…</a:t>
            </a:r>
            <a:endParaRPr lang="en-IN" sz="4000" dirty="0">
              <a:solidFill>
                <a:srgbClr val="6C0000"/>
              </a:solidFill>
              <a:latin typeface="Times New Roman" pitchFamily="18" charset="0"/>
              <a:cs typeface="Times New Roman" pitchFamily="18" charset="0"/>
            </a:endParaRPr>
          </a:p>
        </p:txBody>
      </p:sp>
      <p:sp>
        <p:nvSpPr>
          <p:cNvPr id="3" name="Content Placeholder 2"/>
          <p:cNvSpPr>
            <a:spLocks noGrp="1"/>
          </p:cNvSpPr>
          <p:nvPr>
            <p:ph idx="1"/>
          </p:nvPr>
        </p:nvSpPr>
        <p:spPr>
          <a:xfrm>
            <a:off x="399498" y="1668780"/>
            <a:ext cx="8425339" cy="4389120"/>
          </a:xfrm>
        </p:spPr>
        <p:txBody>
          <a:bodyPr>
            <a:normAutofit/>
          </a:bodyPr>
          <a:lstStyle/>
          <a:p>
            <a:pPr>
              <a:lnSpc>
                <a:spcPct val="200000"/>
              </a:lnSpc>
            </a:pPr>
            <a:r>
              <a:rPr lang="en-US" dirty="0">
                <a:solidFill>
                  <a:srgbClr val="002060"/>
                </a:solidFill>
                <a:latin typeface="Times New Roman" pitchFamily="18" charset="0"/>
                <a:cs typeface="Times New Roman" pitchFamily="18" charset="0"/>
              </a:rPr>
              <a:t>Multidimensional Data Model</a:t>
            </a:r>
          </a:p>
          <a:p>
            <a:pPr>
              <a:lnSpc>
                <a:spcPct val="200000"/>
              </a:lnSpc>
            </a:pPr>
            <a:r>
              <a:rPr lang="en-US" dirty="0">
                <a:solidFill>
                  <a:srgbClr val="002060"/>
                </a:solidFill>
                <a:latin typeface="Times New Roman" pitchFamily="18" charset="0"/>
                <a:cs typeface="Times New Roman" pitchFamily="18" charset="0"/>
              </a:rPr>
              <a:t>Data Cube</a:t>
            </a:r>
          </a:p>
          <a:p>
            <a:pPr>
              <a:lnSpc>
                <a:spcPct val="200000"/>
              </a:lnSpc>
            </a:pPr>
            <a:r>
              <a:rPr lang="en-US" dirty="0">
                <a:solidFill>
                  <a:srgbClr val="002060"/>
                </a:solidFill>
                <a:latin typeface="Times New Roman" pitchFamily="18" charset="0"/>
                <a:cs typeface="Times New Roman" pitchFamily="18" charset="0"/>
              </a:rPr>
              <a:t>Data cube aggregation</a:t>
            </a:r>
          </a:p>
          <a:p>
            <a:pPr>
              <a:lnSpc>
                <a:spcPct val="200000"/>
              </a:lnSpc>
            </a:pPr>
            <a:r>
              <a:rPr lang="en-US" dirty="0">
                <a:solidFill>
                  <a:srgbClr val="002060"/>
                </a:solidFill>
                <a:latin typeface="Times New Roman" pitchFamily="18" charset="0"/>
                <a:cs typeface="Times New Roman" pitchFamily="18" charset="0"/>
              </a:rPr>
              <a:t>Data cube segregation</a:t>
            </a:r>
          </a:p>
          <a:p>
            <a:pPr>
              <a:lnSpc>
                <a:spcPct val="200000"/>
              </a:lnSpc>
            </a:pPr>
            <a:r>
              <a:rPr lang="en-US" dirty="0">
                <a:solidFill>
                  <a:srgbClr val="002060"/>
                </a:solidFill>
                <a:latin typeface="Times New Roman" pitchFamily="18" charset="0"/>
                <a:cs typeface="Times New Roman" pitchFamily="18" charset="0"/>
              </a:rPr>
              <a:t>Data representation</a:t>
            </a:r>
          </a:p>
          <a:p>
            <a:pPr lvl="8">
              <a:lnSpc>
                <a:spcPct val="200000"/>
              </a:lnSpc>
            </a:pPr>
            <a:endParaRPr lang="en-US" dirty="0">
              <a:solidFill>
                <a:srgbClr val="002060"/>
              </a:solidFill>
              <a:latin typeface="Times New Roman" pitchFamily="18" charset="0"/>
              <a:cs typeface="Times New Roman" pitchFamily="18" charset="0"/>
            </a:endParaRPr>
          </a:p>
          <a:p>
            <a:pPr>
              <a:lnSpc>
                <a:spcPct val="200000"/>
              </a:lnSpc>
            </a:pPr>
            <a:endParaRPr lang="en-US" dirty="0">
              <a:solidFill>
                <a:srgbClr val="002060"/>
              </a:solidFill>
              <a:latin typeface="Times New Roman" pitchFamily="18" charset="0"/>
              <a:cs typeface="Times New Roman" pitchFamily="18" charset="0"/>
            </a:endParaRPr>
          </a:p>
          <a:p>
            <a:pPr lvl="8">
              <a:lnSpc>
                <a:spcPct val="200000"/>
              </a:lnSpc>
            </a:pPr>
            <a:endParaRPr lang="en-US" sz="1000" dirty="0">
              <a:solidFill>
                <a:srgbClr val="002060"/>
              </a:solidFill>
              <a:latin typeface="Times New Roman" pitchFamily="18" charset="0"/>
              <a:cs typeface="Times New Roman" pitchFamily="18" charset="0"/>
            </a:endParaRPr>
          </a:p>
        </p:txBody>
      </p:sp>
      <p:sp>
        <p:nvSpPr>
          <p:cNvPr id="4" name="Date Placeholder 3"/>
          <p:cNvSpPr>
            <a:spLocks noGrp="1"/>
          </p:cNvSpPr>
          <p:nvPr>
            <p:ph type="dt" sz="half" idx="10"/>
          </p:nvPr>
        </p:nvSpPr>
        <p:spPr/>
        <p:txBody>
          <a:bodyPr/>
          <a:lstStyle/>
          <a:p>
            <a:r>
              <a:rPr lang="en-IN">
                <a:solidFill>
                  <a:srgbClr val="04617B">
                    <a:shade val="90000"/>
                  </a:srgbClr>
                </a:solidFill>
              </a:rPr>
              <a:t>IIITS: IDA - M2021</a:t>
            </a:r>
            <a:endParaRPr lang="en-IN" dirty="0">
              <a:solidFill>
                <a:srgbClr val="04617B">
                  <a:shade val="90000"/>
                </a:srgbClr>
              </a:solidFill>
            </a:endParaRP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chemeClr val="bg1"/>
                </a:solidFill>
              </a:rPr>
              <a:pPr/>
              <a:t>3</a:t>
            </a:fld>
            <a:endParaRPr lang="en-IN" dirty="0">
              <a:solidFill>
                <a:schemeClr val="bg1"/>
              </a:solidFill>
            </a:endParaRPr>
          </a:p>
        </p:txBody>
      </p:sp>
    </p:spTree>
    <p:extLst>
      <p:ext uri="{BB962C8B-B14F-4D97-AF65-F5344CB8AC3E}">
        <p14:creationId xmlns:p14="http://schemas.microsoft.com/office/powerpoint/2010/main" val="14934113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ADEA48-E84C-CC49-9EDA-139580DF1C13}"/>
              </a:ext>
            </a:extLst>
          </p:cNvPr>
          <p:cNvSpPr>
            <a:spLocks noGrp="1"/>
          </p:cNvSpPr>
          <p:nvPr>
            <p:ph type="title"/>
          </p:nvPr>
        </p:nvSpPr>
        <p:spPr>
          <a:xfrm>
            <a:off x="501245" y="314986"/>
            <a:ext cx="8402123" cy="707697"/>
          </a:xfrm>
        </p:spPr>
        <p:txBody>
          <a:bodyPr>
            <a:normAutofit fontScale="90000"/>
          </a:bodyPr>
          <a:lstStyle/>
          <a:p>
            <a:r>
              <a:rPr lang="en-US" dirty="0"/>
              <a:t>Questions from measurement scales</a:t>
            </a:r>
          </a:p>
        </p:txBody>
      </p:sp>
      <p:sp>
        <p:nvSpPr>
          <p:cNvPr id="4" name="Date Placeholder 3">
            <a:extLst>
              <a:ext uri="{FF2B5EF4-FFF2-40B4-BE49-F238E27FC236}">
                <a16:creationId xmlns:a16="http://schemas.microsoft.com/office/drawing/2014/main" id="{79F2C853-5492-9840-92D1-B13BB249A924}"/>
              </a:ext>
            </a:extLst>
          </p:cNvPr>
          <p:cNvSpPr>
            <a:spLocks noGrp="1"/>
          </p:cNvSpPr>
          <p:nvPr>
            <p:ph type="dt" sz="half" idx="10"/>
          </p:nvPr>
        </p:nvSpPr>
        <p:spPr/>
        <p:txBody>
          <a:bodyPr/>
          <a:lstStyle/>
          <a:p>
            <a:r>
              <a:rPr lang="en-IN"/>
              <a:t>IIITS: IDA - M2021</a:t>
            </a:r>
            <a:endParaRPr lang="en-IN" dirty="0"/>
          </a:p>
        </p:txBody>
      </p:sp>
      <p:sp>
        <p:nvSpPr>
          <p:cNvPr id="5" name="Slide Number Placeholder 4">
            <a:extLst>
              <a:ext uri="{FF2B5EF4-FFF2-40B4-BE49-F238E27FC236}">
                <a16:creationId xmlns:a16="http://schemas.microsoft.com/office/drawing/2014/main" id="{CFECC793-5FCD-9B45-B7CF-D5948667E196}"/>
              </a:ext>
            </a:extLst>
          </p:cNvPr>
          <p:cNvSpPr>
            <a:spLocks noGrp="1"/>
          </p:cNvSpPr>
          <p:nvPr>
            <p:ph type="sldNum" sz="quarter" idx="12"/>
          </p:nvPr>
        </p:nvSpPr>
        <p:spPr/>
        <p:txBody>
          <a:bodyPr/>
          <a:lstStyle/>
          <a:p>
            <a:fld id="{E2D238DB-7230-45D0-89A2-1890D4DEDBDF}" type="slidenum">
              <a:rPr lang="en-IN" smtClean="0"/>
              <a:pPr/>
              <a:t>4</a:t>
            </a:fld>
            <a:endParaRPr lang="en-IN" dirty="0"/>
          </a:p>
        </p:txBody>
      </p:sp>
      <p:sp>
        <p:nvSpPr>
          <p:cNvPr id="6" name="Content Placeholder 2">
            <a:extLst>
              <a:ext uri="{FF2B5EF4-FFF2-40B4-BE49-F238E27FC236}">
                <a16:creationId xmlns:a16="http://schemas.microsoft.com/office/drawing/2014/main" id="{DB3C9868-EF92-9E49-814E-7EB456AF1D65}"/>
              </a:ext>
            </a:extLst>
          </p:cNvPr>
          <p:cNvSpPr>
            <a:spLocks noGrp="1"/>
          </p:cNvSpPr>
          <p:nvPr>
            <p:ph idx="1"/>
          </p:nvPr>
        </p:nvSpPr>
        <p:spPr>
          <a:xfrm>
            <a:off x="501245" y="1415294"/>
            <a:ext cx="8425339" cy="4389120"/>
          </a:xfrm>
        </p:spPr>
        <p:txBody>
          <a:bodyPr>
            <a:normAutofit/>
          </a:bodyPr>
          <a:lstStyle/>
          <a:p>
            <a:pPr>
              <a:lnSpc>
                <a:spcPct val="200000"/>
              </a:lnSpc>
            </a:pPr>
            <a:r>
              <a:rPr lang="en-US" dirty="0">
                <a:solidFill>
                  <a:srgbClr val="002060"/>
                </a:solidFill>
                <a:latin typeface="Times New Roman" pitchFamily="18" charset="0"/>
                <a:cs typeface="Times New Roman" pitchFamily="18" charset="0"/>
              </a:rPr>
              <a:t>Your toothpaste brand: Colgate, Closeup, Himalaya, Dabur, etc..</a:t>
            </a:r>
          </a:p>
          <a:p>
            <a:pPr>
              <a:lnSpc>
                <a:spcPct val="200000"/>
              </a:lnSpc>
            </a:pPr>
            <a:r>
              <a:rPr lang="en-US" dirty="0">
                <a:solidFill>
                  <a:srgbClr val="002060"/>
                </a:solidFill>
                <a:latin typeface="Times New Roman" pitchFamily="18" charset="0"/>
                <a:cs typeface="Times New Roman" pitchFamily="18" charset="0"/>
              </a:rPr>
              <a:t>North of Darjeeling, West Midnapore, Southern tip of Tamilnadu, etc..</a:t>
            </a:r>
          </a:p>
          <a:p>
            <a:pPr>
              <a:lnSpc>
                <a:spcPct val="200000"/>
              </a:lnSpc>
            </a:pPr>
            <a:endParaRPr lang="en-US" dirty="0">
              <a:solidFill>
                <a:srgbClr val="002060"/>
              </a:solidFill>
              <a:latin typeface="Times New Roman" pitchFamily="18" charset="0"/>
              <a:cs typeface="Times New Roman" pitchFamily="18" charset="0"/>
            </a:endParaRPr>
          </a:p>
          <a:p>
            <a:pPr>
              <a:lnSpc>
                <a:spcPct val="200000"/>
              </a:lnSpc>
            </a:pPr>
            <a:endParaRPr lang="en-US" dirty="0">
              <a:solidFill>
                <a:srgbClr val="002060"/>
              </a:solidFill>
              <a:latin typeface="Times New Roman" pitchFamily="18" charset="0"/>
              <a:cs typeface="Times New Roman" pitchFamily="18" charset="0"/>
            </a:endParaRPr>
          </a:p>
          <a:p>
            <a:pPr lvl="8">
              <a:lnSpc>
                <a:spcPct val="200000"/>
              </a:lnSpc>
            </a:pPr>
            <a:endParaRPr lang="en-US" dirty="0">
              <a:solidFill>
                <a:srgbClr val="002060"/>
              </a:solidFill>
              <a:latin typeface="Times New Roman" pitchFamily="18" charset="0"/>
              <a:cs typeface="Times New Roman" pitchFamily="18" charset="0"/>
            </a:endParaRPr>
          </a:p>
          <a:p>
            <a:pPr>
              <a:lnSpc>
                <a:spcPct val="200000"/>
              </a:lnSpc>
            </a:pPr>
            <a:endParaRPr lang="en-US" dirty="0">
              <a:solidFill>
                <a:srgbClr val="002060"/>
              </a:solidFill>
              <a:latin typeface="Times New Roman" pitchFamily="18" charset="0"/>
              <a:cs typeface="Times New Roman" pitchFamily="18" charset="0"/>
            </a:endParaRPr>
          </a:p>
          <a:p>
            <a:pPr lvl="8">
              <a:lnSpc>
                <a:spcPct val="200000"/>
              </a:lnSpc>
            </a:pPr>
            <a:endParaRPr lang="en-US" sz="1000" dirty="0">
              <a:solidFill>
                <a:srgbClr val="002060"/>
              </a:solidFill>
              <a:latin typeface="Times New Roman" pitchFamily="18" charset="0"/>
              <a:cs typeface="Times New Roman" pitchFamily="18" charset="0"/>
            </a:endParaRPr>
          </a:p>
        </p:txBody>
      </p:sp>
      <p:pic>
        <p:nvPicPr>
          <p:cNvPr id="7" name="Picture 6">
            <a:extLst>
              <a:ext uri="{FF2B5EF4-FFF2-40B4-BE49-F238E27FC236}">
                <a16:creationId xmlns:a16="http://schemas.microsoft.com/office/drawing/2014/main" id="{AFCC5176-CC2B-7249-BB86-AABBD8ADEB18}"/>
              </a:ext>
            </a:extLst>
          </p:cNvPr>
          <p:cNvPicPr>
            <a:picLocks noChangeAspect="1"/>
          </p:cNvPicPr>
          <p:nvPr/>
        </p:nvPicPr>
        <p:blipFill>
          <a:blip r:embed="rId2"/>
          <a:stretch>
            <a:fillRect/>
          </a:stretch>
        </p:blipFill>
        <p:spPr>
          <a:xfrm>
            <a:off x="1826751" y="3032590"/>
            <a:ext cx="5751110" cy="2989025"/>
          </a:xfrm>
          <a:prstGeom prst="rect">
            <a:avLst/>
          </a:prstGeom>
        </p:spPr>
      </p:pic>
    </p:spTree>
    <p:extLst>
      <p:ext uri="{BB962C8B-B14F-4D97-AF65-F5344CB8AC3E}">
        <p14:creationId xmlns:p14="http://schemas.microsoft.com/office/powerpoint/2010/main" val="6886392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EA2E42-46B2-DE42-9EE0-514A1783E8D0}"/>
              </a:ext>
            </a:extLst>
          </p:cNvPr>
          <p:cNvSpPr>
            <a:spLocks noGrp="1"/>
          </p:cNvSpPr>
          <p:nvPr>
            <p:ph type="title"/>
          </p:nvPr>
        </p:nvSpPr>
        <p:spPr>
          <a:xfrm>
            <a:off x="1644245" y="964692"/>
            <a:ext cx="6078983" cy="563319"/>
          </a:xfrm>
        </p:spPr>
        <p:txBody>
          <a:bodyPr>
            <a:normAutofit fontScale="90000"/>
          </a:bodyPr>
          <a:lstStyle/>
          <a:p>
            <a:r>
              <a:rPr lang="en-US" dirty="0"/>
              <a:t>Interval Scales</a:t>
            </a:r>
          </a:p>
        </p:txBody>
      </p:sp>
      <p:sp>
        <p:nvSpPr>
          <p:cNvPr id="3" name="Content Placeholder 2">
            <a:extLst>
              <a:ext uri="{FF2B5EF4-FFF2-40B4-BE49-F238E27FC236}">
                <a16:creationId xmlns:a16="http://schemas.microsoft.com/office/drawing/2014/main" id="{0E403418-355E-364B-9CFA-B2FE21926867}"/>
              </a:ext>
            </a:extLst>
          </p:cNvPr>
          <p:cNvSpPr>
            <a:spLocks noGrp="1"/>
          </p:cNvSpPr>
          <p:nvPr>
            <p:ph idx="1"/>
          </p:nvPr>
        </p:nvSpPr>
        <p:spPr>
          <a:xfrm>
            <a:off x="898287" y="1988342"/>
            <a:ext cx="7776482" cy="3101983"/>
          </a:xfrm>
        </p:spPr>
        <p:txBody>
          <a:bodyPr>
            <a:normAutofit fontScale="92500" lnSpcReduction="10000"/>
          </a:bodyPr>
          <a:lstStyle/>
          <a:p>
            <a:r>
              <a:rPr lang="en-IN" sz="2400" i="1" dirty="0"/>
              <a:t>Discrete variable</a:t>
            </a:r>
            <a:r>
              <a:rPr lang="en-IN" sz="2400" dirty="0"/>
              <a:t>: Discrete variable is the quantitative data, but its values cannot be expressed or presented in the form of a decimal; for example, number of males, number of females, number of patients, and family size cannot expressed in decimal in meaningful way.</a:t>
            </a:r>
          </a:p>
          <a:p>
            <a:pPr algn="just"/>
            <a:r>
              <a:rPr lang="en-IN" sz="2400" i="1" dirty="0"/>
              <a:t>Continuous data</a:t>
            </a:r>
            <a:r>
              <a:rPr lang="en-IN" sz="2400" dirty="0"/>
              <a:t>: Data are measured in values and can be quantified and presented in decimals. Age, height, weight, body mass index, serum creatinine, heart rate, systolic blood pressure, and diastolic blood pressure are some examples.</a:t>
            </a:r>
          </a:p>
          <a:p>
            <a:endParaRPr lang="en-US" sz="2400" dirty="0"/>
          </a:p>
        </p:txBody>
      </p:sp>
      <p:sp>
        <p:nvSpPr>
          <p:cNvPr id="4" name="Date Placeholder 3">
            <a:extLst>
              <a:ext uri="{FF2B5EF4-FFF2-40B4-BE49-F238E27FC236}">
                <a16:creationId xmlns:a16="http://schemas.microsoft.com/office/drawing/2014/main" id="{EF6644E7-E784-EF45-89F2-069DD737875E}"/>
              </a:ext>
            </a:extLst>
          </p:cNvPr>
          <p:cNvSpPr>
            <a:spLocks noGrp="1"/>
          </p:cNvSpPr>
          <p:nvPr>
            <p:ph type="dt" sz="half" idx="10"/>
          </p:nvPr>
        </p:nvSpPr>
        <p:spPr/>
        <p:txBody>
          <a:bodyPr/>
          <a:lstStyle/>
          <a:p>
            <a:r>
              <a:rPr lang="en-IN"/>
              <a:t>IIITS: IDA - M2021</a:t>
            </a:r>
            <a:endParaRPr lang="en-IN" dirty="0"/>
          </a:p>
        </p:txBody>
      </p:sp>
      <p:sp>
        <p:nvSpPr>
          <p:cNvPr id="5" name="Slide Number Placeholder 4">
            <a:extLst>
              <a:ext uri="{FF2B5EF4-FFF2-40B4-BE49-F238E27FC236}">
                <a16:creationId xmlns:a16="http://schemas.microsoft.com/office/drawing/2014/main" id="{1991A58D-540A-F947-ADCA-6E72F0AF3934}"/>
              </a:ext>
            </a:extLst>
          </p:cNvPr>
          <p:cNvSpPr>
            <a:spLocks noGrp="1"/>
          </p:cNvSpPr>
          <p:nvPr>
            <p:ph type="sldNum" sz="quarter" idx="12"/>
          </p:nvPr>
        </p:nvSpPr>
        <p:spPr/>
        <p:txBody>
          <a:bodyPr/>
          <a:lstStyle/>
          <a:p>
            <a:fld id="{E2D238DB-7230-45D0-89A2-1890D4DEDBDF}" type="slidenum">
              <a:rPr lang="en-IN" smtClean="0"/>
              <a:pPr/>
              <a:t>5</a:t>
            </a:fld>
            <a:endParaRPr lang="en-IN" dirty="0"/>
          </a:p>
        </p:txBody>
      </p:sp>
    </p:spTree>
    <p:extLst>
      <p:ext uri="{BB962C8B-B14F-4D97-AF65-F5344CB8AC3E}">
        <p14:creationId xmlns:p14="http://schemas.microsoft.com/office/powerpoint/2010/main" val="23059439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93896" y="1975657"/>
            <a:ext cx="7829435" cy="1565049"/>
          </a:xfrm>
        </p:spPr>
        <p:txBody>
          <a:bodyPr>
            <a:noAutofit/>
          </a:bodyPr>
          <a:lstStyle/>
          <a:p>
            <a:r>
              <a:rPr lang="en-US" sz="6000" b="1" dirty="0">
                <a:solidFill>
                  <a:schemeClr val="accent1">
                    <a:lumMod val="75000"/>
                  </a:schemeClr>
                </a:solidFill>
                <a:latin typeface="Times New Roman" panose="02020603050405020304" pitchFamily="18" charset="0"/>
                <a:cs typeface="Times New Roman" panose="02020603050405020304" pitchFamily="18" charset="0"/>
              </a:rPr>
              <a:t>Data STORAGE</a:t>
            </a:r>
          </a:p>
        </p:txBody>
      </p:sp>
      <p:sp>
        <p:nvSpPr>
          <p:cNvPr id="4" name="Date Placeholder 3">
            <a:extLst>
              <a:ext uri="{FF2B5EF4-FFF2-40B4-BE49-F238E27FC236}">
                <a16:creationId xmlns:a16="http://schemas.microsoft.com/office/drawing/2014/main" id="{B6570A1E-71F1-A844-9A1A-5E34EA6BC7F9}"/>
              </a:ext>
            </a:extLst>
          </p:cNvPr>
          <p:cNvSpPr>
            <a:spLocks noGrp="1"/>
          </p:cNvSpPr>
          <p:nvPr>
            <p:ph type="dt" sz="half" idx="10"/>
          </p:nvPr>
        </p:nvSpPr>
        <p:spPr/>
        <p:txBody>
          <a:bodyPr/>
          <a:lstStyle/>
          <a:p>
            <a:r>
              <a:rPr lang="en-IN"/>
              <a:t>IIITS: IDA - M2021</a:t>
            </a:r>
          </a:p>
        </p:txBody>
      </p:sp>
      <p:sp>
        <p:nvSpPr>
          <p:cNvPr id="5" name="Slide Number Placeholder 4">
            <a:extLst>
              <a:ext uri="{FF2B5EF4-FFF2-40B4-BE49-F238E27FC236}">
                <a16:creationId xmlns:a16="http://schemas.microsoft.com/office/drawing/2014/main" id="{65634A36-3438-0D42-A276-6F7C0D4B6429}"/>
              </a:ext>
            </a:extLst>
          </p:cNvPr>
          <p:cNvSpPr>
            <a:spLocks noGrp="1"/>
          </p:cNvSpPr>
          <p:nvPr>
            <p:ph type="sldNum" sz="quarter" idx="12"/>
          </p:nvPr>
        </p:nvSpPr>
        <p:spPr/>
        <p:txBody>
          <a:bodyPr/>
          <a:lstStyle/>
          <a:p>
            <a:fld id="{E2D238DB-7230-45D0-89A2-1890D4DEDBDF}" type="slidenum">
              <a:rPr lang="en-IN" smtClean="0"/>
              <a:pPr/>
              <a:t>6</a:t>
            </a:fld>
            <a:endParaRPr lang="en-IN"/>
          </a:p>
        </p:txBody>
      </p:sp>
    </p:spTree>
    <p:extLst>
      <p:ext uri="{BB962C8B-B14F-4D97-AF65-F5344CB8AC3E}">
        <p14:creationId xmlns:p14="http://schemas.microsoft.com/office/powerpoint/2010/main" val="36776717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4948" y="260648"/>
            <a:ext cx="8425339" cy="786099"/>
          </a:xfrm>
        </p:spPr>
        <p:txBody>
          <a:bodyPr>
            <a:normAutofit/>
          </a:bodyPr>
          <a:lstStyle/>
          <a:p>
            <a:r>
              <a:rPr lang="en-US" sz="2800" dirty="0">
                <a:solidFill>
                  <a:srgbClr val="A50021"/>
                </a:solidFill>
                <a:latin typeface="Times New Roman" pitchFamily="18" charset="0"/>
                <a:cs typeface="Times New Roman" pitchFamily="18" charset="0"/>
              </a:rPr>
              <a:t>Storage device hierarchy</a:t>
            </a:r>
            <a:endParaRPr lang="en-IN" sz="2800" dirty="0">
              <a:solidFill>
                <a:srgbClr val="A50021"/>
              </a:solidFill>
              <a:latin typeface="Times New Roman" pitchFamily="18" charset="0"/>
              <a:cs typeface="Times New Roman" pitchFamily="18" charset="0"/>
            </a:endParaRPr>
          </a:p>
        </p:txBody>
      </p:sp>
      <p:sp>
        <p:nvSpPr>
          <p:cNvPr id="4" name="Date Placeholder 3"/>
          <p:cNvSpPr>
            <a:spLocks noGrp="1"/>
          </p:cNvSpPr>
          <p:nvPr>
            <p:ph type="dt" sz="half" idx="10"/>
          </p:nvPr>
        </p:nvSpPr>
        <p:spPr/>
        <p:txBody>
          <a:bodyPr/>
          <a:lstStyle/>
          <a:p>
            <a:r>
              <a:rPr lang="en-IN">
                <a:solidFill>
                  <a:srgbClr val="04617B">
                    <a:shade val="90000"/>
                  </a:srgbClr>
                </a:solidFill>
              </a:rPr>
              <a:t>IIITS: IDA - M2021</a:t>
            </a:r>
            <a:endParaRPr lang="en-IN" dirty="0">
              <a:solidFill>
                <a:srgbClr val="04617B">
                  <a:shade val="90000"/>
                </a:srgbClr>
              </a:solidFill>
            </a:endParaRP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chemeClr val="bg1"/>
                </a:solidFill>
              </a:rPr>
              <a:pPr/>
              <a:t>7</a:t>
            </a:fld>
            <a:endParaRPr lang="en-IN" dirty="0">
              <a:solidFill>
                <a:schemeClr val="bg1"/>
              </a:solidFill>
            </a:endParaRPr>
          </a:p>
        </p:txBody>
      </p:sp>
      <p:pic>
        <p:nvPicPr>
          <p:cNvPr id="9" name="Picture 8">
            <a:extLst>
              <a:ext uri="{FF2B5EF4-FFF2-40B4-BE49-F238E27FC236}">
                <a16:creationId xmlns:a16="http://schemas.microsoft.com/office/drawing/2014/main" id="{5572F8BD-24BF-E045-B6DF-3348C3BE72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4948" y="1374729"/>
            <a:ext cx="5614079" cy="4843191"/>
          </a:xfrm>
          <a:prstGeom prst="rect">
            <a:avLst/>
          </a:prstGeom>
        </p:spPr>
      </p:pic>
    </p:spTree>
    <p:extLst>
      <p:ext uri="{BB962C8B-B14F-4D97-AF65-F5344CB8AC3E}">
        <p14:creationId xmlns:p14="http://schemas.microsoft.com/office/powerpoint/2010/main" val="31940201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93896" y="1975657"/>
            <a:ext cx="7829435" cy="1565049"/>
          </a:xfrm>
        </p:spPr>
        <p:txBody>
          <a:bodyPr>
            <a:noAutofit/>
          </a:bodyPr>
          <a:lstStyle/>
          <a:p>
            <a:r>
              <a:rPr lang="en-US" sz="9600" b="1" dirty="0">
                <a:solidFill>
                  <a:schemeClr val="accent1">
                    <a:lumMod val="75000"/>
                  </a:schemeClr>
                </a:solidFill>
                <a:latin typeface="Times New Roman" panose="02020603050405020304" pitchFamily="18" charset="0"/>
                <a:cs typeface="Times New Roman" panose="02020603050405020304" pitchFamily="18" charset="0"/>
              </a:rPr>
              <a:t>Data Cube</a:t>
            </a:r>
          </a:p>
        </p:txBody>
      </p:sp>
      <p:sp>
        <p:nvSpPr>
          <p:cNvPr id="3" name="Subtitle 2"/>
          <p:cNvSpPr>
            <a:spLocks noGrp="1"/>
          </p:cNvSpPr>
          <p:nvPr>
            <p:ph type="subTitle" idx="1"/>
          </p:nvPr>
        </p:nvSpPr>
        <p:spPr>
          <a:xfrm>
            <a:off x="1170186" y="3670618"/>
            <a:ext cx="7021116" cy="1655762"/>
          </a:xfrm>
        </p:spPr>
        <p:txBody>
          <a:bodyPr>
            <a:normAutofit/>
          </a:bodyPr>
          <a:lstStyle/>
          <a:p>
            <a:r>
              <a:rPr lang="en-US" sz="2000" b="1" dirty="0">
                <a:solidFill>
                  <a:srgbClr val="FF66FF"/>
                </a:solidFill>
                <a:latin typeface="Courier New" pitchFamily="49" charset="0"/>
                <a:cs typeface="Courier New" pitchFamily="49" charset="0"/>
              </a:rPr>
              <a:t>Multidimensional Data Modeling</a:t>
            </a:r>
          </a:p>
        </p:txBody>
      </p:sp>
      <p:sp>
        <p:nvSpPr>
          <p:cNvPr id="4" name="Date Placeholder 3">
            <a:extLst>
              <a:ext uri="{FF2B5EF4-FFF2-40B4-BE49-F238E27FC236}">
                <a16:creationId xmlns:a16="http://schemas.microsoft.com/office/drawing/2014/main" id="{B6570A1E-71F1-A844-9A1A-5E34EA6BC7F9}"/>
              </a:ext>
            </a:extLst>
          </p:cNvPr>
          <p:cNvSpPr>
            <a:spLocks noGrp="1"/>
          </p:cNvSpPr>
          <p:nvPr>
            <p:ph type="dt" sz="half" idx="10"/>
          </p:nvPr>
        </p:nvSpPr>
        <p:spPr/>
        <p:txBody>
          <a:bodyPr/>
          <a:lstStyle/>
          <a:p>
            <a:r>
              <a:rPr lang="en-IN"/>
              <a:t>IIITS: IDA - M2021</a:t>
            </a:r>
          </a:p>
        </p:txBody>
      </p:sp>
      <p:sp>
        <p:nvSpPr>
          <p:cNvPr id="5" name="Slide Number Placeholder 4">
            <a:extLst>
              <a:ext uri="{FF2B5EF4-FFF2-40B4-BE49-F238E27FC236}">
                <a16:creationId xmlns:a16="http://schemas.microsoft.com/office/drawing/2014/main" id="{65634A36-3438-0D42-A276-6F7C0D4B6429}"/>
              </a:ext>
            </a:extLst>
          </p:cNvPr>
          <p:cNvSpPr>
            <a:spLocks noGrp="1"/>
          </p:cNvSpPr>
          <p:nvPr>
            <p:ph type="sldNum" sz="quarter" idx="12"/>
          </p:nvPr>
        </p:nvSpPr>
        <p:spPr/>
        <p:txBody>
          <a:bodyPr/>
          <a:lstStyle/>
          <a:p>
            <a:fld id="{E2D238DB-7230-45D0-89A2-1890D4DEDBDF}" type="slidenum">
              <a:rPr lang="en-IN" smtClean="0"/>
              <a:pPr/>
              <a:t>8</a:t>
            </a:fld>
            <a:endParaRPr lang="en-IN"/>
          </a:p>
        </p:txBody>
      </p:sp>
    </p:spTree>
    <p:extLst>
      <p:ext uri="{BB962C8B-B14F-4D97-AF65-F5344CB8AC3E}">
        <p14:creationId xmlns:p14="http://schemas.microsoft.com/office/powerpoint/2010/main" val="2647356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4948" y="260648"/>
            <a:ext cx="8425339" cy="786099"/>
          </a:xfrm>
        </p:spPr>
        <p:txBody>
          <a:bodyPr>
            <a:normAutofit/>
          </a:bodyPr>
          <a:lstStyle/>
          <a:p>
            <a:r>
              <a:rPr lang="en-US" sz="2800" dirty="0">
                <a:solidFill>
                  <a:srgbClr val="A50021"/>
                </a:solidFill>
                <a:latin typeface="Times New Roman" pitchFamily="18" charset="0"/>
                <a:cs typeface="Times New Roman" pitchFamily="18" charset="0"/>
              </a:rPr>
              <a:t>Concept of data cube </a:t>
            </a:r>
            <a:endParaRPr lang="en-IN" sz="2800" dirty="0">
              <a:solidFill>
                <a:srgbClr val="A50021"/>
              </a:solidFill>
              <a:latin typeface="Times New Roman" pitchFamily="18" charset="0"/>
              <a:cs typeface="Times New Roman" pitchFamily="18" charset="0"/>
            </a:endParaRPr>
          </a:p>
        </p:txBody>
      </p:sp>
      <p:sp>
        <p:nvSpPr>
          <p:cNvPr id="3" name="Content Placeholder 2"/>
          <p:cNvSpPr>
            <a:spLocks noGrp="1"/>
          </p:cNvSpPr>
          <p:nvPr>
            <p:ph idx="1"/>
          </p:nvPr>
        </p:nvSpPr>
        <p:spPr>
          <a:xfrm>
            <a:off x="404948" y="1352971"/>
            <a:ext cx="8653065" cy="4579620"/>
          </a:xfrm>
        </p:spPr>
        <p:txBody>
          <a:bodyPr>
            <a:normAutofit/>
          </a:bodyPr>
          <a:lstStyle/>
          <a:p>
            <a:pPr marL="731520" indent="-457200" algn="just"/>
            <a:r>
              <a:rPr lang="en-US" sz="2000" dirty="0"/>
              <a:t>A multidimensional data model views data in the form of a cube.</a:t>
            </a:r>
          </a:p>
          <a:p>
            <a:pPr marL="731520" indent="-457200" algn="just"/>
            <a:r>
              <a:rPr lang="en-US" sz="2000" dirty="0"/>
              <a:t>A data cube is characterized with two things</a:t>
            </a:r>
          </a:p>
          <a:p>
            <a:pPr marL="1097280" lvl="1" indent="-457200" algn="just"/>
            <a:r>
              <a:rPr lang="en-US" sz="1800" b="1" dirty="0">
                <a:solidFill>
                  <a:srgbClr val="A50021"/>
                </a:solidFill>
              </a:rPr>
              <a:t>Dimension:</a:t>
            </a:r>
            <a:r>
              <a:rPr lang="en-US" sz="1800" dirty="0"/>
              <a:t> the perspective or entities with respect to which an organization wants to keep record.</a:t>
            </a:r>
          </a:p>
          <a:p>
            <a:pPr marL="1097280" lvl="1" indent="-457200" algn="just"/>
            <a:r>
              <a:rPr lang="en-US" sz="1800" b="1" dirty="0">
                <a:solidFill>
                  <a:srgbClr val="A50021"/>
                </a:solidFill>
              </a:rPr>
              <a:t>Fact:</a:t>
            </a:r>
            <a:r>
              <a:rPr lang="en-US" sz="1800" dirty="0"/>
              <a:t> The actual values in the record</a:t>
            </a:r>
          </a:p>
          <a:p>
            <a:pPr marL="2926080" lvl="8" indent="-457200" algn="just"/>
            <a:endParaRPr lang="en-US" sz="1800" dirty="0"/>
          </a:p>
          <a:p>
            <a:pPr indent="0" algn="just">
              <a:buNone/>
            </a:pPr>
            <a:r>
              <a:rPr lang="en-US" sz="2000" dirty="0"/>
              <a:t>Example.</a:t>
            </a:r>
          </a:p>
          <a:p>
            <a:pPr marL="800100" indent="-457200" algn="just"/>
            <a:r>
              <a:rPr lang="en-US" sz="2000" dirty="0"/>
              <a:t>Rainfall data of Metrological Department</a:t>
            </a:r>
          </a:p>
          <a:p>
            <a:pPr marL="1165860" lvl="1" indent="-457200" algn="just"/>
            <a:r>
              <a:rPr lang="en-US" sz="1800" dirty="0"/>
              <a:t>Time (Year, Season, Month, Week, Day, etc.) </a:t>
            </a:r>
          </a:p>
          <a:p>
            <a:pPr marL="1165860" lvl="1" indent="-457200" algn="just"/>
            <a:r>
              <a:rPr lang="en-US" sz="1800" dirty="0"/>
              <a:t>Location (Country, Region, State, etc.)</a:t>
            </a:r>
          </a:p>
        </p:txBody>
      </p:sp>
      <p:sp>
        <p:nvSpPr>
          <p:cNvPr id="4" name="Date Placeholder 3"/>
          <p:cNvSpPr>
            <a:spLocks noGrp="1"/>
          </p:cNvSpPr>
          <p:nvPr>
            <p:ph type="dt" sz="half" idx="10"/>
          </p:nvPr>
        </p:nvSpPr>
        <p:spPr/>
        <p:txBody>
          <a:bodyPr/>
          <a:lstStyle/>
          <a:p>
            <a:r>
              <a:rPr lang="en-IN">
                <a:solidFill>
                  <a:srgbClr val="04617B">
                    <a:shade val="90000"/>
                  </a:srgbClr>
                </a:solidFill>
              </a:rPr>
              <a:t>IIITS: IDA - M2021</a:t>
            </a:r>
            <a:endParaRPr lang="en-IN" dirty="0">
              <a:solidFill>
                <a:srgbClr val="04617B">
                  <a:shade val="90000"/>
                </a:srgbClr>
              </a:solidFill>
            </a:endParaRP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chemeClr val="bg1"/>
                </a:solidFill>
              </a:rPr>
              <a:pPr/>
              <a:t>9</a:t>
            </a:fld>
            <a:endParaRPr lang="en-IN" dirty="0">
              <a:solidFill>
                <a:schemeClr val="bg1"/>
              </a:solidFill>
            </a:endParaRPr>
          </a:p>
        </p:txBody>
      </p:sp>
    </p:spTree>
    <p:extLst>
      <p:ext uri="{BB962C8B-B14F-4D97-AF65-F5344CB8AC3E}">
        <p14:creationId xmlns:p14="http://schemas.microsoft.com/office/powerpoint/2010/main" val="4279345562"/>
      </p:ext>
    </p:extLst>
  </p:cSld>
  <p:clrMapOvr>
    <a:masterClrMapping/>
  </p:clrMapOvr>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71C241A9-A460-4AD1-916F-25308628A5B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10727</TotalTime>
  <Words>692</Words>
  <Application>Microsoft Macintosh PowerPoint</Application>
  <PresentationFormat>Custom</PresentationFormat>
  <Paragraphs>125</Paragraphs>
  <Slides>23</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23</vt:i4>
      </vt:variant>
    </vt:vector>
  </HeadingPairs>
  <TitlesOfParts>
    <vt:vector size="33" baseType="lpstr">
      <vt:lpstr>宋体</vt:lpstr>
      <vt:lpstr>Arial</vt:lpstr>
      <vt:lpstr>Calibri</vt:lpstr>
      <vt:lpstr>Courier New</vt:lpstr>
      <vt:lpstr>Garamond</vt:lpstr>
      <vt:lpstr>Gill Sans MT</vt:lpstr>
      <vt:lpstr>Noto Sans CJK SC</vt:lpstr>
      <vt:lpstr>Times New Roman</vt:lpstr>
      <vt:lpstr>Wingdings 2</vt:lpstr>
      <vt:lpstr>Parcel</vt:lpstr>
      <vt:lpstr>Introduction to  Data Analytics</vt:lpstr>
      <vt:lpstr>Quote of the day..</vt:lpstr>
      <vt:lpstr>Today’s discussion…</vt:lpstr>
      <vt:lpstr>Questions from measurement scales</vt:lpstr>
      <vt:lpstr>Interval Scales</vt:lpstr>
      <vt:lpstr>Data STORAGE</vt:lpstr>
      <vt:lpstr>Storage device hierarchy</vt:lpstr>
      <vt:lpstr>Data Cube</vt:lpstr>
      <vt:lpstr>Concept of data cube </vt:lpstr>
      <vt:lpstr>2-D view of rainfall data </vt:lpstr>
      <vt:lpstr>3-D view of rainfall data </vt:lpstr>
      <vt:lpstr>3-D view of rainfall data </vt:lpstr>
      <vt:lpstr>3-D view of rainfall data </vt:lpstr>
      <vt:lpstr>3-D view of rainfall data </vt:lpstr>
      <vt:lpstr>Data cube aggregation</vt:lpstr>
      <vt:lpstr>Data cube segregation</vt:lpstr>
      <vt:lpstr>Data representation</vt:lpstr>
      <vt:lpstr>Data representation</vt:lpstr>
      <vt:lpstr>Data representation</vt:lpstr>
      <vt:lpstr>Data representation</vt:lpstr>
      <vt:lpstr>Reference</vt:lpstr>
      <vt:lpstr>PowerPoint Presentation</vt:lpstr>
      <vt:lpstr>Questions of the day…</vt:lpstr>
    </vt:vector>
  </TitlesOfParts>
  <Manager/>
  <Company>by adguard</Company>
  <LinksUpToDate>false</LinksUpToDate>
  <SharedDoc>false</SharedDoc>
  <HyperlinkBase/>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Baljeet</dc:creator>
  <cp:keywords/>
  <dc:description/>
  <cp:lastModifiedBy>Microsoft Office User</cp:lastModifiedBy>
  <cp:revision>216</cp:revision>
  <dcterms:created xsi:type="dcterms:W3CDTF">2016-07-28T11:27:44Z</dcterms:created>
  <dcterms:modified xsi:type="dcterms:W3CDTF">2021-08-16T08:55:01Z</dcterms:modified>
  <cp:category/>
</cp:coreProperties>
</file>